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8"/>
  </p:notesMasterIdLst>
  <p:sldIdLst>
    <p:sldId id="663" r:id="rId3"/>
    <p:sldId id="259" r:id="rId4"/>
    <p:sldId id="762" r:id="rId5"/>
    <p:sldId id="748" r:id="rId6"/>
    <p:sldId id="749" r:id="rId7"/>
    <p:sldId id="750" r:id="rId8"/>
    <p:sldId id="641" r:id="rId9"/>
    <p:sldId id="646" r:id="rId10"/>
    <p:sldId id="760" r:id="rId11"/>
    <p:sldId id="761" r:id="rId12"/>
    <p:sldId id="759" r:id="rId13"/>
    <p:sldId id="751" r:id="rId14"/>
    <p:sldId id="440" r:id="rId15"/>
    <p:sldId id="482" r:id="rId16"/>
    <p:sldId id="657" r:id="rId17"/>
    <p:sldId id="744" r:id="rId18"/>
    <p:sldId id="745" r:id="rId19"/>
    <p:sldId id="659" r:id="rId20"/>
    <p:sldId id="472" r:id="rId21"/>
    <p:sldId id="473" r:id="rId22"/>
    <p:sldId id="664" r:id="rId23"/>
    <p:sldId id="665" r:id="rId24"/>
    <p:sldId id="474" r:id="rId25"/>
    <p:sldId id="475" r:id="rId26"/>
    <p:sldId id="666" r:id="rId27"/>
    <p:sldId id="730" r:id="rId28"/>
    <p:sldId id="471" r:id="rId29"/>
    <p:sldId id="731" r:id="rId30"/>
    <p:sldId id="732" r:id="rId31"/>
    <p:sldId id="736" r:id="rId32"/>
    <p:sldId id="752" r:id="rId33"/>
    <p:sldId id="753" r:id="rId34"/>
    <p:sldId id="756" r:id="rId35"/>
    <p:sldId id="757" r:id="rId36"/>
    <p:sldId id="758" r:id="rId37"/>
    <p:sldId id="733" r:id="rId38"/>
    <p:sldId id="734" r:id="rId39"/>
    <p:sldId id="737" r:id="rId40"/>
    <p:sldId id="738" r:id="rId41"/>
    <p:sldId id="740" r:id="rId42"/>
    <p:sldId id="739" r:id="rId43"/>
    <p:sldId id="741" r:id="rId44"/>
    <p:sldId id="747" r:id="rId45"/>
    <p:sldId id="743" r:id="rId46"/>
    <p:sldId id="742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FF9300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97" autoAdjust="0"/>
    <p:restoredTop sz="96327"/>
  </p:normalViewPr>
  <p:slideViewPr>
    <p:cSldViewPr snapToGrid="0" snapToObjects="1" showGuides="1">
      <p:cViewPr varScale="1">
        <p:scale>
          <a:sx n="152" d="100"/>
          <a:sy n="152" d="100"/>
        </p:scale>
        <p:origin x="1760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23rf.com/photo_52465854_stock-vector-passengers-in-queue-waiting-check-in-counters-at-airport.html" TargetMode="Externa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kubernetes/kubernete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verfire.com/articles/queueing-in-the-linux-network-stack/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github.com/pdgetrf/CSS143B-2020Fall/tree/master/homework/homework_2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www.123rf.com/photo_52465854_stock-vector-passengers-in-queue-waiting-check-in-counters-at-airport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rtsy.net/artwork/arshile-gorky-abstractio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B9A66-92CF-B64C-A545-E87FA03787F5}"/>
              </a:ext>
            </a:extLst>
          </p:cNvPr>
          <p:cNvSpPr txBox="1"/>
          <p:nvPr/>
        </p:nvSpPr>
        <p:spPr>
          <a:xfrm>
            <a:off x="3331779" y="384678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replace with my own drawing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3352A-7005-E749-945D-D556A387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0" y="247995"/>
            <a:ext cx="8049579" cy="53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62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1E092C-31C1-B347-A618-978E8F1CF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As A Buffer</a:t>
            </a:r>
          </a:p>
        </p:txBody>
      </p:sp>
      <p:pic>
        <p:nvPicPr>
          <p:cNvPr id="3074" name="Picture 2" descr="Library Building Exterior Graphic Black White Sketch Illustration.. Royalty  Free Cliparts, Vectors, And Stock Illustration. Image 105276478.">
            <a:extLst>
              <a:ext uri="{FF2B5EF4-FFF2-40B4-BE49-F238E27FC236}">
                <a16:creationId xmlns:a16="http://schemas.microsoft.com/office/drawing/2014/main" id="{FF27436E-8554-6846-9FDD-0CA88C080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3" y="1718996"/>
            <a:ext cx="3361662" cy="2521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896BD3-4250-D04A-9162-895E70150F6D}"/>
              </a:ext>
            </a:extLst>
          </p:cNvPr>
          <p:cNvSpPr txBox="1"/>
          <p:nvPr/>
        </p:nvSpPr>
        <p:spPr>
          <a:xfrm>
            <a:off x="86213" y="4240243"/>
            <a:ext cx="3406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Subscription: 1 book </a:t>
            </a:r>
            <a:r>
              <a:rPr lang="en-US" sz="1400" b="1" dirty="0">
                <a:solidFill>
                  <a:srgbClr val="FF9300"/>
                </a:solidFill>
              </a:rPr>
              <a:t>per week </a:t>
            </a:r>
            <a:r>
              <a:rPr lang="en-US" sz="1400" dirty="0">
                <a:solidFill>
                  <a:srgbClr val="000000"/>
                </a:solidFill>
              </a:rPr>
              <a:t>through mail</a:t>
            </a:r>
          </a:p>
        </p:txBody>
      </p:sp>
      <p:pic>
        <p:nvPicPr>
          <p:cNvPr id="3078" name="Picture 6" descr="Read Coloring Page For Reading Sketch Coloring Page - Coloring Home">
            <a:extLst>
              <a:ext uri="{FF2B5EF4-FFF2-40B4-BE49-F238E27FC236}">
                <a16:creationId xmlns:a16="http://schemas.microsoft.com/office/drawing/2014/main" id="{B65AD422-33CA-7846-A31B-3B978925D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15290" r="9551" b="24649"/>
          <a:stretch/>
        </p:blipFill>
        <p:spPr bwMode="auto">
          <a:xfrm>
            <a:off x="8285186" y="4301368"/>
            <a:ext cx="770780" cy="72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riangle 7">
            <a:extLst>
              <a:ext uri="{FF2B5EF4-FFF2-40B4-BE49-F238E27FC236}">
                <a16:creationId xmlns:a16="http://schemas.microsoft.com/office/drawing/2014/main" id="{631404CD-83B0-654A-966A-CF3DC5C2DD10}"/>
              </a:ext>
            </a:extLst>
          </p:cNvPr>
          <p:cNvSpPr/>
          <p:nvPr/>
        </p:nvSpPr>
        <p:spPr>
          <a:xfrm>
            <a:off x="6801148" y="2448524"/>
            <a:ext cx="2256639" cy="926422"/>
          </a:xfrm>
          <a:prstGeom prst="triangle">
            <a:avLst/>
          </a:prstGeom>
          <a:noFill/>
          <a:ln w="952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320375-A6C9-D142-B19F-B068D6091062}"/>
              </a:ext>
            </a:extLst>
          </p:cNvPr>
          <p:cNvSpPr/>
          <p:nvPr/>
        </p:nvSpPr>
        <p:spPr>
          <a:xfrm>
            <a:off x="6801147" y="3374946"/>
            <a:ext cx="2256639" cy="1730594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C44F78-2E65-714B-A531-D9DC16D26E13}"/>
              </a:ext>
            </a:extLst>
          </p:cNvPr>
          <p:cNvSpPr txBox="1"/>
          <p:nvPr/>
        </p:nvSpPr>
        <p:spPr>
          <a:xfrm>
            <a:off x="6788868" y="5105540"/>
            <a:ext cx="2366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</a:rPr>
              <a:t>M</a:t>
            </a:r>
            <a:r>
              <a:rPr lang="en-US" sz="1400" dirty="0">
                <a:solidFill>
                  <a:srgbClr val="000000"/>
                </a:solidFill>
              </a:rPr>
              <a:t>e: finish 1 book </a:t>
            </a:r>
            <a:r>
              <a:rPr lang="en-US" sz="1400" b="1" dirty="0">
                <a:solidFill>
                  <a:srgbClr val="FF9300"/>
                </a:solidFill>
              </a:rPr>
              <a:t>per MONTH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357702D-0AFA-0140-A1B1-ABCB1CCA1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010" y="3374946"/>
            <a:ext cx="1030819" cy="79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6A7F7AC9-DA85-0D43-9B21-46D533055EB7}"/>
              </a:ext>
            </a:extLst>
          </p:cNvPr>
          <p:cNvCxnSpPr>
            <a:stCxn id="3074" idx="3"/>
            <a:endCxn id="5122" idx="1"/>
          </p:cNvCxnSpPr>
          <p:nvPr/>
        </p:nvCxnSpPr>
        <p:spPr>
          <a:xfrm>
            <a:off x="3447875" y="2979620"/>
            <a:ext cx="1558135" cy="792078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8A04D585-3A4D-4B4F-B363-9DBCB4E561F6}"/>
              </a:ext>
            </a:extLst>
          </p:cNvPr>
          <p:cNvCxnSpPr>
            <a:cxnSpLocks/>
            <a:stCxn id="5122" idx="2"/>
            <a:endCxn id="3078" idx="1"/>
          </p:cNvCxnSpPr>
          <p:nvPr/>
        </p:nvCxnSpPr>
        <p:spPr>
          <a:xfrm rot="16200000" flipH="1">
            <a:off x="6655939" y="3033930"/>
            <a:ext cx="494729" cy="2763766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8424CB8-A66D-DC43-B924-B749A8EAF98D}"/>
              </a:ext>
            </a:extLst>
          </p:cNvPr>
          <p:cNvSpPr/>
          <p:nvPr/>
        </p:nvSpPr>
        <p:spPr>
          <a:xfrm>
            <a:off x="4772898" y="3275698"/>
            <a:ext cx="1305874" cy="991998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6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1E092C-31C1-B347-A618-978E8F1CF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Queue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F5ACE8-CB7E-EC4A-998D-36DDF669D088}"/>
              </a:ext>
            </a:extLst>
          </p:cNvPr>
          <p:cNvSpPr/>
          <p:nvPr/>
        </p:nvSpPr>
        <p:spPr>
          <a:xfrm>
            <a:off x="1146149" y="2102986"/>
            <a:ext cx="55744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erif-font"/>
              </a:rPr>
              <a:t>Messaging queue (MQ) is used for </a:t>
            </a:r>
            <a:r>
              <a:rPr lang="en-US" b="1" dirty="0">
                <a:solidFill>
                  <a:srgbClr val="C00000"/>
                </a:solidFill>
                <a:latin typeface="medium-content-serif-font"/>
              </a:rPr>
              <a:t>asynchronous</a:t>
            </a:r>
            <a:r>
              <a:rPr lang="en-US" dirty="0">
                <a:latin typeface="medium-content-serif-font"/>
              </a:rPr>
              <a:t> application to application communication.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0E55C7-775E-254E-8556-F0B9F1235BF1}"/>
              </a:ext>
            </a:extLst>
          </p:cNvPr>
          <p:cNvGrpSpPr/>
          <p:nvPr/>
        </p:nvGrpSpPr>
        <p:grpSpPr>
          <a:xfrm>
            <a:off x="1146149" y="3118758"/>
            <a:ext cx="6122566" cy="2939258"/>
            <a:chOff x="817926" y="2992924"/>
            <a:chExt cx="6122566" cy="2939258"/>
          </a:xfrm>
        </p:grpSpPr>
        <p:pic>
          <p:nvPicPr>
            <p:cNvPr id="1028" name="Picture 4" descr="Image for post">
              <a:extLst>
                <a:ext uri="{FF2B5EF4-FFF2-40B4-BE49-F238E27FC236}">
                  <a16:creationId xmlns:a16="http://schemas.microsoft.com/office/drawing/2014/main" id="{F05B4E9D-A52C-184E-BD69-2231EA60E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7843" y="2992924"/>
              <a:ext cx="5102649" cy="2409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638A442-6B42-D34F-B12B-18AC765E1A51}"/>
                </a:ext>
              </a:extLst>
            </p:cNvPr>
            <p:cNvSpPr/>
            <p:nvPr/>
          </p:nvSpPr>
          <p:spPr>
            <a:xfrm>
              <a:off x="817926" y="5678266"/>
              <a:ext cx="4572000" cy="25391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050" dirty="0"/>
                <a:t>https://</a:t>
              </a:r>
              <a:r>
                <a:rPr lang="en-US" sz="1050" dirty="0" err="1"/>
                <a:t>medium.com</a:t>
              </a:r>
              <a:r>
                <a:rPr lang="en-US" sz="1050" dirty="0"/>
                <a:t>/@</a:t>
              </a:r>
              <a:r>
                <a:rPr lang="en-US" sz="1050" dirty="0" err="1"/>
                <a:t>Mohitdtumce</a:t>
              </a:r>
              <a:r>
                <a:rPr lang="en-US" sz="1050" dirty="0"/>
                <a:t>/what-is-message-queue-b5468ff6db50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259FAC-9D70-364B-83B7-86EAB1E94910}"/>
              </a:ext>
            </a:extLst>
          </p:cNvPr>
          <p:cNvSpPr txBox="1"/>
          <p:nvPr/>
        </p:nvSpPr>
        <p:spPr>
          <a:xfrm>
            <a:off x="1146149" y="1674713"/>
            <a:ext cx="5794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Allow different applications to work at different speed</a:t>
            </a:r>
          </a:p>
        </p:txBody>
      </p:sp>
    </p:spTree>
    <p:extLst>
      <p:ext uri="{BB962C8B-B14F-4D97-AF65-F5344CB8AC3E}">
        <p14:creationId xmlns:p14="http://schemas.microsoft.com/office/powerpoint/2010/main" val="93742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F30759-0763-EF47-94FF-CDD597548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7B738-FABA-9E41-9167-9039F401E8FD}"/>
              </a:ext>
            </a:extLst>
          </p:cNvPr>
          <p:cNvSpPr txBox="1"/>
          <p:nvPr/>
        </p:nvSpPr>
        <p:spPr>
          <a:xfrm>
            <a:off x="1531760" y="1673238"/>
            <a:ext cx="6736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Design a class that represents a </a:t>
            </a:r>
            <a:r>
              <a:rPr lang="en-US" altLang="zh-CN" sz="3200" b="1" dirty="0">
                <a:solidFill>
                  <a:srgbClr val="00B050"/>
                </a:solidFill>
              </a:rPr>
              <a:t>Queue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454C8A3-B848-844E-B3C1-D8902CA6C673}"/>
              </a:ext>
            </a:extLst>
          </p:cNvPr>
          <p:cNvSpPr txBox="1">
            <a:spLocks/>
          </p:cNvSpPr>
          <p:nvPr/>
        </p:nvSpPr>
        <p:spPr>
          <a:xfrm>
            <a:off x="1305818" y="2738726"/>
            <a:ext cx="7259902" cy="10252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First in, first out (“first come, first serve”)</a:t>
            </a:r>
          </a:p>
          <a:p>
            <a:pPr lvl="1"/>
            <a:endParaRPr lang="en-US" sz="80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Usage: queueing scheduling system, message queue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EECA7-5804-564C-B200-3E57641E8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67" y="4244640"/>
            <a:ext cx="3728557" cy="2007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ED819E-748D-2E4E-8C93-C9E1E1428273}"/>
              </a:ext>
            </a:extLst>
          </p:cNvPr>
          <p:cNvSpPr/>
          <p:nvPr/>
        </p:nvSpPr>
        <p:spPr>
          <a:xfrm>
            <a:off x="2649769" y="754123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Img: https://www.123rf.com/photo_52465854_stock-vector-passengers-in-queue-waiting-check-in-counters-at-airport.html</a:t>
            </a:r>
            <a:endParaRPr lang="en-US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B98C41-929D-6042-9E2F-E27699E86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803" y="80515"/>
            <a:ext cx="1648197" cy="58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3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793315-FD61-5643-B56C-BDAFF21D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6" y="451655"/>
            <a:ext cx="8183759" cy="991998"/>
          </a:xfrm>
        </p:spPr>
        <p:txBody>
          <a:bodyPr/>
          <a:lstStyle/>
          <a:p>
            <a:r>
              <a:rPr lang="en-US" dirty="0"/>
              <a:t>Queue example: </a:t>
            </a:r>
            <a:br>
              <a:rPr lang="en-US" dirty="0"/>
            </a:br>
            <a:r>
              <a:rPr lang="en-US" dirty="0"/>
              <a:t>Kubernetes Scheduler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A7C20-84EF-A341-8165-9FB5526B1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"/>
          <a:stretch/>
        </p:blipFill>
        <p:spPr>
          <a:xfrm>
            <a:off x="4514073" y="152418"/>
            <a:ext cx="4235877" cy="3326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306A687-68B5-984D-AE09-5DBC2D00840F}"/>
              </a:ext>
            </a:extLst>
          </p:cNvPr>
          <p:cNvSpPr/>
          <p:nvPr/>
        </p:nvSpPr>
        <p:spPr>
          <a:xfrm>
            <a:off x="1199360" y="4665854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C44B7F9-2EF3-824E-8B05-F4E796029B38}"/>
              </a:ext>
            </a:extLst>
          </p:cNvPr>
          <p:cNvSpPr/>
          <p:nvPr/>
        </p:nvSpPr>
        <p:spPr>
          <a:xfrm>
            <a:off x="1442687" y="501233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2CFA6F-B6BB-CC40-BB96-BCA796CCA9F4}"/>
              </a:ext>
            </a:extLst>
          </p:cNvPr>
          <p:cNvSpPr/>
          <p:nvPr/>
        </p:nvSpPr>
        <p:spPr>
          <a:xfrm>
            <a:off x="1564352" y="4446330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9F772A-D147-5146-836A-250C576A8501}"/>
              </a:ext>
            </a:extLst>
          </p:cNvPr>
          <p:cNvSpPr/>
          <p:nvPr/>
        </p:nvSpPr>
        <p:spPr>
          <a:xfrm>
            <a:off x="3160390" y="489332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8F3F7-9E08-B44B-93B8-68091BE7E4A2}"/>
              </a:ext>
            </a:extLst>
          </p:cNvPr>
          <p:cNvSpPr/>
          <p:nvPr/>
        </p:nvSpPr>
        <p:spPr>
          <a:xfrm>
            <a:off x="3711719" y="489332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E7557-AE93-0340-A560-F53B959966E7}"/>
              </a:ext>
            </a:extLst>
          </p:cNvPr>
          <p:cNvSpPr/>
          <p:nvPr/>
        </p:nvSpPr>
        <p:spPr>
          <a:xfrm>
            <a:off x="4263048" y="489332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2047D-CB49-FF4E-B8B2-1F8166EABA76}"/>
              </a:ext>
            </a:extLst>
          </p:cNvPr>
          <p:cNvSpPr/>
          <p:nvPr/>
        </p:nvSpPr>
        <p:spPr>
          <a:xfrm>
            <a:off x="4814377" y="489332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4FA2867-6DF9-324F-B6A9-B253C47827F5}"/>
              </a:ext>
            </a:extLst>
          </p:cNvPr>
          <p:cNvSpPr/>
          <p:nvPr/>
        </p:nvSpPr>
        <p:spPr>
          <a:xfrm>
            <a:off x="2176513" y="4958319"/>
            <a:ext cx="744070" cy="300318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A544F7-E321-6B45-9D4F-1A5D412CBACF}"/>
              </a:ext>
            </a:extLst>
          </p:cNvPr>
          <p:cNvSpPr txBox="1"/>
          <p:nvPr/>
        </p:nvSpPr>
        <p:spPr>
          <a:xfrm>
            <a:off x="3582449" y="4492155"/>
            <a:ext cx="12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 Queue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B687A5A9-BA48-E945-92CF-D0E717CFD4B1}"/>
              </a:ext>
            </a:extLst>
          </p:cNvPr>
          <p:cNvSpPr/>
          <p:nvPr/>
        </p:nvSpPr>
        <p:spPr>
          <a:xfrm>
            <a:off x="5706365" y="5594814"/>
            <a:ext cx="1165414" cy="1021976"/>
          </a:xfrm>
          <a:prstGeom prst="plaqu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Scheduler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6C16FC-09B5-5340-AB0A-87699B822C13}"/>
              </a:ext>
            </a:extLst>
          </p:cNvPr>
          <p:cNvCxnSpPr>
            <a:cxnSpLocks/>
          </p:cNvCxnSpPr>
          <p:nvPr/>
        </p:nvCxnSpPr>
        <p:spPr>
          <a:xfrm>
            <a:off x="5477277" y="5258637"/>
            <a:ext cx="405825" cy="24416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A3700F0-AF18-3C45-8F98-77EF10628A5B}"/>
              </a:ext>
            </a:extLst>
          </p:cNvPr>
          <p:cNvSpPr/>
          <p:nvPr/>
        </p:nvSpPr>
        <p:spPr>
          <a:xfrm>
            <a:off x="485387" y="515632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3D32D63-1AA4-274E-9897-41B0B26C35EA}"/>
              </a:ext>
            </a:extLst>
          </p:cNvPr>
          <p:cNvSpPr/>
          <p:nvPr/>
        </p:nvSpPr>
        <p:spPr>
          <a:xfrm>
            <a:off x="728714" y="550279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8697740-6A1A-474D-9A7F-8E2A3ECC8D80}"/>
              </a:ext>
            </a:extLst>
          </p:cNvPr>
          <p:cNvSpPr/>
          <p:nvPr/>
        </p:nvSpPr>
        <p:spPr>
          <a:xfrm>
            <a:off x="850379" y="493679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6DBE10B-87A6-B34A-A48D-83433FED0CF2}"/>
              </a:ext>
            </a:extLst>
          </p:cNvPr>
          <p:cNvSpPr/>
          <p:nvPr/>
        </p:nvSpPr>
        <p:spPr>
          <a:xfrm>
            <a:off x="5732937" y="4811902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AD5EDBC-D44E-4444-BE14-137BBCF296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6" t="10314" r="57633" b="42102"/>
          <a:stretch/>
        </p:blipFill>
        <p:spPr>
          <a:xfrm>
            <a:off x="7328977" y="3819802"/>
            <a:ext cx="871476" cy="1285099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40DDCE-A54A-2942-987A-74A3DFEFC1AB}"/>
              </a:ext>
            </a:extLst>
          </p:cNvPr>
          <p:cNvCxnSpPr>
            <a:cxnSpLocks/>
          </p:cNvCxnSpPr>
          <p:nvPr/>
        </p:nvCxnSpPr>
        <p:spPr>
          <a:xfrm flipV="1">
            <a:off x="6840402" y="5031426"/>
            <a:ext cx="578222" cy="58331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E4EABDF-E2C7-DC46-B6DA-2F4AB9490B2F}"/>
              </a:ext>
            </a:extLst>
          </p:cNvPr>
          <p:cNvSpPr/>
          <p:nvPr/>
        </p:nvSpPr>
        <p:spPr>
          <a:xfrm>
            <a:off x="7901756" y="4101085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2BCFCFB-88DA-F143-A3F8-0B8BC89CD94F}"/>
              </a:ext>
            </a:extLst>
          </p:cNvPr>
          <p:cNvSpPr/>
          <p:nvPr/>
        </p:nvSpPr>
        <p:spPr>
          <a:xfrm>
            <a:off x="356757" y="428087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350A782-532F-FC4C-B8DA-1CC4C9D41CB8}"/>
              </a:ext>
            </a:extLst>
          </p:cNvPr>
          <p:cNvSpPr/>
          <p:nvPr/>
        </p:nvSpPr>
        <p:spPr>
          <a:xfrm>
            <a:off x="600084" y="462734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F82C11-08C7-1241-BB5A-E453A7BE6284}"/>
              </a:ext>
            </a:extLst>
          </p:cNvPr>
          <p:cNvSpPr/>
          <p:nvPr/>
        </p:nvSpPr>
        <p:spPr>
          <a:xfrm>
            <a:off x="721749" y="406134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0A54AF2-0832-6447-A27C-2FD50D4F3DCB}"/>
              </a:ext>
            </a:extLst>
          </p:cNvPr>
          <p:cNvSpPr/>
          <p:nvPr/>
        </p:nvSpPr>
        <p:spPr>
          <a:xfrm>
            <a:off x="-1634" y="6616790"/>
            <a:ext cx="26773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4"/>
              </a:rPr>
              <a:t>https://github.com/kubernetes/kubernetes</a:t>
            </a:r>
            <a:endParaRPr lang="en-US" sz="1100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1AA40E8-93C3-CE48-B054-C6C905EF6C45}"/>
              </a:ext>
            </a:extLst>
          </p:cNvPr>
          <p:cNvSpPr/>
          <p:nvPr/>
        </p:nvSpPr>
        <p:spPr>
          <a:xfrm>
            <a:off x="227043" y="3394590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5EEC020-346D-BD4E-A6E8-675516E2E1EF}"/>
              </a:ext>
            </a:extLst>
          </p:cNvPr>
          <p:cNvSpPr/>
          <p:nvPr/>
        </p:nvSpPr>
        <p:spPr>
          <a:xfrm>
            <a:off x="470370" y="374106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F94AA7B-5F34-9D40-A435-75ADDC84B8A2}"/>
              </a:ext>
            </a:extLst>
          </p:cNvPr>
          <p:cNvSpPr/>
          <p:nvPr/>
        </p:nvSpPr>
        <p:spPr>
          <a:xfrm>
            <a:off x="592035" y="3175066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ACE8DEE-565B-F149-A98B-6BA32A2B96FC}"/>
              </a:ext>
            </a:extLst>
          </p:cNvPr>
          <p:cNvSpPr/>
          <p:nvPr/>
        </p:nvSpPr>
        <p:spPr>
          <a:xfrm>
            <a:off x="4842882" y="4894162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5D20C9A-2DEE-E646-AE4D-926CD0530905}"/>
              </a:ext>
            </a:extLst>
          </p:cNvPr>
          <p:cNvSpPr/>
          <p:nvPr/>
        </p:nvSpPr>
        <p:spPr>
          <a:xfrm>
            <a:off x="1573396" y="443944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42FB620-7045-524B-91FE-8A6C77D090F3}"/>
              </a:ext>
            </a:extLst>
          </p:cNvPr>
          <p:cNvSpPr/>
          <p:nvPr/>
        </p:nvSpPr>
        <p:spPr>
          <a:xfrm>
            <a:off x="4842881" y="489416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253B4E7-7A9C-BE47-8D36-141D9301C683}"/>
              </a:ext>
            </a:extLst>
          </p:cNvPr>
          <p:cNvSpPr/>
          <p:nvPr/>
        </p:nvSpPr>
        <p:spPr>
          <a:xfrm>
            <a:off x="4301119" y="488537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5A1BF727-37B2-4445-B3CB-EFAC9B08F2B3}"/>
              </a:ext>
            </a:extLst>
          </p:cNvPr>
          <p:cNvSpPr/>
          <p:nvPr/>
        </p:nvSpPr>
        <p:spPr>
          <a:xfrm>
            <a:off x="3747387" y="4894160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76255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8" grpId="0" animBg="1"/>
      <p:bldP spid="28" grpId="1" animBg="1"/>
      <p:bldP spid="33" grpId="0" animBg="1"/>
      <p:bldP spid="42" grpId="0" animBg="1"/>
      <p:bldP spid="42" grpId="1" animBg="1"/>
      <p:bldP spid="43" grpId="0" animBg="1"/>
      <p:bldP spid="43" grpId="1" animBg="1"/>
      <p:bldP spid="32" grpId="0" animBg="1"/>
      <p:bldP spid="34" grpId="0" animBg="1"/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14F174-C423-7C49-9F22-FD4572778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Example: In the Linux Network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98255-15DF-F24A-8C0E-1E0DE4010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026" y="2065181"/>
            <a:ext cx="4154339" cy="27880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BE172-9581-6C45-9866-BABF98154090}"/>
              </a:ext>
            </a:extLst>
          </p:cNvPr>
          <p:cNvSpPr/>
          <p:nvPr/>
        </p:nvSpPr>
        <p:spPr>
          <a:xfrm>
            <a:off x="537881" y="6319243"/>
            <a:ext cx="55760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https://www.coverfire.com/articles/queueing-in-the-linux-network-stack/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E2A096-CE4A-9942-9A49-AF109D1366E9}"/>
              </a:ext>
            </a:extLst>
          </p:cNvPr>
          <p:cNvSpPr/>
          <p:nvPr/>
        </p:nvSpPr>
        <p:spPr>
          <a:xfrm>
            <a:off x="342637" y="2641046"/>
            <a:ext cx="38686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B2E83"/>
                </a:solidFill>
                <a:latin typeface="Open Sans"/>
              </a:rPr>
              <a:t>Driver queue.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4B2E83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B2E83"/>
                </a:solidFill>
                <a:latin typeface="Open Sans"/>
              </a:rPr>
              <a:t>The driver queue holds elements of the packet data</a:t>
            </a:r>
          </a:p>
        </p:txBody>
      </p:sp>
    </p:spTree>
    <p:extLst>
      <p:ext uri="{BB962C8B-B14F-4D97-AF65-F5344CB8AC3E}">
        <p14:creationId xmlns:p14="http://schemas.microsoft.com/office/powerpoint/2010/main" val="113371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94EDF1-4FE0-DC44-8E11-8CF8E8CB98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87544" y="2139398"/>
            <a:ext cx="5540159" cy="154337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Interface</a:t>
            </a:r>
          </a:p>
          <a:p>
            <a:pPr>
              <a:buFontTx/>
              <a:buChar char="-"/>
            </a:pPr>
            <a:r>
              <a:rPr lang="en-US" b="0" dirty="0"/>
              <a:t>Public functions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054E36-0C96-1348-B72E-7A271BCE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(ADT)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807279B-A050-A74F-A65B-1B063EC50D14}"/>
              </a:ext>
            </a:extLst>
          </p:cNvPr>
          <p:cNvSpPr txBox="1">
            <a:spLocks/>
          </p:cNvSpPr>
          <p:nvPr/>
        </p:nvSpPr>
        <p:spPr>
          <a:xfrm>
            <a:off x="1083550" y="4162543"/>
            <a:ext cx="7360170" cy="15433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/>
              <a:t>Implementation</a:t>
            </a:r>
          </a:p>
          <a:p>
            <a:pPr marL="0" indent="0">
              <a:buFont typeface="Lucida Grande"/>
              <a:buNone/>
            </a:pPr>
            <a:r>
              <a:rPr lang="en-US" b="0" dirty="0"/>
              <a:t>- Internal details (not exposed to outside)</a:t>
            </a:r>
          </a:p>
        </p:txBody>
      </p:sp>
    </p:spTree>
    <p:extLst>
      <p:ext uri="{BB962C8B-B14F-4D97-AF65-F5344CB8AC3E}">
        <p14:creationId xmlns:p14="http://schemas.microsoft.com/office/powerpoint/2010/main" val="99383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94EDF1-4FE0-DC44-8E11-8CF8E8CB98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0754" y="1954840"/>
            <a:ext cx="6391774" cy="61204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What can you do with a queue?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054E36-0C96-1348-B72E-7A271BCE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EFED6A-6AE6-0C47-8B1D-BF22B1700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91" y="3854237"/>
            <a:ext cx="3247674" cy="13367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B3118E-37B7-2D40-AD78-C455E27B4710}"/>
              </a:ext>
            </a:extLst>
          </p:cNvPr>
          <p:cNvSpPr txBox="1"/>
          <p:nvPr/>
        </p:nvSpPr>
        <p:spPr>
          <a:xfrm>
            <a:off x="1020579" y="3584902"/>
            <a:ext cx="3551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Take someone from the </a:t>
            </a:r>
            <a:r>
              <a:rPr lang="en-US" sz="3200" b="1" dirty="0">
                <a:solidFill>
                  <a:srgbClr val="00B050"/>
                </a:solidFill>
              </a:rPr>
              <a:t>front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91C96E-0ECB-F445-BC09-DB3FAE850227}"/>
              </a:ext>
            </a:extLst>
          </p:cNvPr>
          <p:cNvSpPr txBox="1"/>
          <p:nvPr/>
        </p:nvSpPr>
        <p:spPr>
          <a:xfrm>
            <a:off x="1020579" y="4545652"/>
            <a:ext cx="3014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 someone to the </a:t>
            </a:r>
            <a:r>
              <a:rPr lang="en-US" sz="3200" b="1" dirty="0">
                <a:solidFill>
                  <a:srgbClr val="C00000"/>
                </a:solidFill>
              </a:rPr>
              <a:t>end</a:t>
            </a:r>
            <a:endParaRPr lang="en-US" sz="2000" b="1" dirty="0">
              <a:solidFill>
                <a:srgbClr val="C0000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AE00F2-8A53-1E4B-922A-A8300FB7EE0C}"/>
              </a:ext>
            </a:extLst>
          </p:cNvPr>
          <p:cNvGrpSpPr/>
          <p:nvPr/>
        </p:nvGrpSpPr>
        <p:grpSpPr>
          <a:xfrm>
            <a:off x="8328317" y="3604410"/>
            <a:ext cx="416095" cy="987715"/>
            <a:chOff x="8328317" y="3604410"/>
            <a:chExt cx="416095" cy="98771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F08809C-813A-AD4B-8AB6-5097272D57E5}"/>
                </a:ext>
              </a:extLst>
            </p:cNvPr>
            <p:cNvCxnSpPr>
              <a:cxnSpLocks/>
            </p:cNvCxnSpPr>
            <p:nvPr/>
          </p:nvCxnSpPr>
          <p:spPr>
            <a:xfrm>
              <a:off x="8518302" y="3604410"/>
              <a:ext cx="18062" cy="30033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5E0B73A-2EE1-004D-B019-307DF6731C05}"/>
                </a:ext>
              </a:extLst>
            </p:cNvPr>
            <p:cNvSpPr/>
            <p:nvPr/>
          </p:nvSpPr>
          <p:spPr>
            <a:xfrm>
              <a:off x="8328317" y="3955251"/>
              <a:ext cx="416095" cy="636874"/>
            </a:xfrm>
            <a:custGeom>
              <a:avLst/>
              <a:gdLst>
                <a:gd name="connsiteX0" fmla="*/ 0 w 416095"/>
                <a:gd name="connsiteY0" fmla="*/ 69351 h 636874"/>
                <a:gd name="connsiteX1" fmla="*/ 69351 w 416095"/>
                <a:gd name="connsiteY1" fmla="*/ 0 h 636874"/>
                <a:gd name="connsiteX2" fmla="*/ 346744 w 416095"/>
                <a:gd name="connsiteY2" fmla="*/ 0 h 636874"/>
                <a:gd name="connsiteX3" fmla="*/ 416095 w 416095"/>
                <a:gd name="connsiteY3" fmla="*/ 69351 h 636874"/>
                <a:gd name="connsiteX4" fmla="*/ 416095 w 416095"/>
                <a:gd name="connsiteY4" fmla="*/ 567523 h 636874"/>
                <a:gd name="connsiteX5" fmla="*/ 346744 w 416095"/>
                <a:gd name="connsiteY5" fmla="*/ 636874 h 636874"/>
                <a:gd name="connsiteX6" fmla="*/ 69351 w 416095"/>
                <a:gd name="connsiteY6" fmla="*/ 636874 h 636874"/>
                <a:gd name="connsiteX7" fmla="*/ 0 w 416095"/>
                <a:gd name="connsiteY7" fmla="*/ 567523 h 636874"/>
                <a:gd name="connsiteX8" fmla="*/ 0 w 416095"/>
                <a:gd name="connsiteY8" fmla="*/ 69351 h 63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095" h="636874" extrusionOk="0">
                  <a:moveTo>
                    <a:pt x="0" y="69351"/>
                  </a:moveTo>
                  <a:cubicBezTo>
                    <a:pt x="-2874" y="29277"/>
                    <a:pt x="27649" y="1276"/>
                    <a:pt x="69351" y="0"/>
                  </a:cubicBezTo>
                  <a:cubicBezTo>
                    <a:pt x="188464" y="11846"/>
                    <a:pt x="269109" y="-668"/>
                    <a:pt x="346744" y="0"/>
                  </a:cubicBezTo>
                  <a:cubicBezTo>
                    <a:pt x="378714" y="-4815"/>
                    <a:pt x="411942" y="39574"/>
                    <a:pt x="416095" y="69351"/>
                  </a:cubicBezTo>
                  <a:cubicBezTo>
                    <a:pt x="415718" y="198282"/>
                    <a:pt x="396743" y="441927"/>
                    <a:pt x="416095" y="567523"/>
                  </a:cubicBezTo>
                  <a:cubicBezTo>
                    <a:pt x="416591" y="604802"/>
                    <a:pt x="377723" y="635753"/>
                    <a:pt x="346744" y="636874"/>
                  </a:cubicBezTo>
                  <a:cubicBezTo>
                    <a:pt x="240223" y="649109"/>
                    <a:pt x="128665" y="649605"/>
                    <a:pt x="69351" y="636874"/>
                  </a:cubicBezTo>
                  <a:cubicBezTo>
                    <a:pt x="28442" y="641188"/>
                    <a:pt x="-2705" y="602687"/>
                    <a:pt x="0" y="567523"/>
                  </a:cubicBezTo>
                  <a:cubicBezTo>
                    <a:pt x="17148" y="456311"/>
                    <a:pt x="1067" y="216692"/>
                    <a:pt x="0" y="69351"/>
                  </a:cubicBezTo>
                  <a:close/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B2D326-BF31-E14D-909E-BC50484186DC}"/>
              </a:ext>
            </a:extLst>
          </p:cNvPr>
          <p:cNvGrpSpPr/>
          <p:nvPr/>
        </p:nvGrpSpPr>
        <p:grpSpPr>
          <a:xfrm>
            <a:off x="5882147" y="3675819"/>
            <a:ext cx="416095" cy="987715"/>
            <a:chOff x="8328317" y="3604410"/>
            <a:chExt cx="416095" cy="98771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F4E8321-2573-3844-A9A2-C14A462B6338}"/>
                </a:ext>
              </a:extLst>
            </p:cNvPr>
            <p:cNvCxnSpPr>
              <a:cxnSpLocks/>
            </p:cNvCxnSpPr>
            <p:nvPr/>
          </p:nvCxnSpPr>
          <p:spPr>
            <a:xfrm>
              <a:off x="8518302" y="3604410"/>
              <a:ext cx="18062" cy="300334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0FFCAE1-41C5-FD45-ADB6-B505E7606FBE}"/>
                </a:ext>
              </a:extLst>
            </p:cNvPr>
            <p:cNvSpPr/>
            <p:nvPr/>
          </p:nvSpPr>
          <p:spPr>
            <a:xfrm>
              <a:off x="8328317" y="3955251"/>
              <a:ext cx="416095" cy="636874"/>
            </a:xfrm>
            <a:custGeom>
              <a:avLst/>
              <a:gdLst>
                <a:gd name="connsiteX0" fmla="*/ 0 w 416095"/>
                <a:gd name="connsiteY0" fmla="*/ 69351 h 636874"/>
                <a:gd name="connsiteX1" fmla="*/ 69351 w 416095"/>
                <a:gd name="connsiteY1" fmla="*/ 0 h 636874"/>
                <a:gd name="connsiteX2" fmla="*/ 346744 w 416095"/>
                <a:gd name="connsiteY2" fmla="*/ 0 h 636874"/>
                <a:gd name="connsiteX3" fmla="*/ 416095 w 416095"/>
                <a:gd name="connsiteY3" fmla="*/ 69351 h 636874"/>
                <a:gd name="connsiteX4" fmla="*/ 416095 w 416095"/>
                <a:gd name="connsiteY4" fmla="*/ 567523 h 636874"/>
                <a:gd name="connsiteX5" fmla="*/ 346744 w 416095"/>
                <a:gd name="connsiteY5" fmla="*/ 636874 h 636874"/>
                <a:gd name="connsiteX6" fmla="*/ 69351 w 416095"/>
                <a:gd name="connsiteY6" fmla="*/ 636874 h 636874"/>
                <a:gd name="connsiteX7" fmla="*/ 0 w 416095"/>
                <a:gd name="connsiteY7" fmla="*/ 567523 h 636874"/>
                <a:gd name="connsiteX8" fmla="*/ 0 w 416095"/>
                <a:gd name="connsiteY8" fmla="*/ 69351 h 63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095" h="636874" extrusionOk="0">
                  <a:moveTo>
                    <a:pt x="0" y="69351"/>
                  </a:moveTo>
                  <a:cubicBezTo>
                    <a:pt x="-2874" y="29277"/>
                    <a:pt x="27649" y="1276"/>
                    <a:pt x="69351" y="0"/>
                  </a:cubicBezTo>
                  <a:cubicBezTo>
                    <a:pt x="188464" y="11846"/>
                    <a:pt x="269109" y="-668"/>
                    <a:pt x="346744" y="0"/>
                  </a:cubicBezTo>
                  <a:cubicBezTo>
                    <a:pt x="378714" y="-4815"/>
                    <a:pt x="411942" y="39574"/>
                    <a:pt x="416095" y="69351"/>
                  </a:cubicBezTo>
                  <a:cubicBezTo>
                    <a:pt x="415718" y="198282"/>
                    <a:pt x="396743" y="441927"/>
                    <a:pt x="416095" y="567523"/>
                  </a:cubicBezTo>
                  <a:cubicBezTo>
                    <a:pt x="416591" y="604802"/>
                    <a:pt x="377723" y="635753"/>
                    <a:pt x="346744" y="636874"/>
                  </a:cubicBezTo>
                  <a:cubicBezTo>
                    <a:pt x="240223" y="649109"/>
                    <a:pt x="128665" y="649605"/>
                    <a:pt x="69351" y="636874"/>
                  </a:cubicBezTo>
                  <a:cubicBezTo>
                    <a:pt x="28442" y="641188"/>
                    <a:pt x="-2705" y="602687"/>
                    <a:pt x="0" y="567523"/>
                  </a:cubicBezTo>
                  <a:cubicBezTo>
                    <a:pt x="17148" y="456311"/>
                    <a:pt x="1067" y="216692"/>
                    <a:pt x="0" y="69351"/>
                  </a:cubicBezTo>
                  <a:close/>
                </a:path>
              </a:pathLst>
            </a:custGeom>
            <a:noFill/>
            <a:ln w="12700">
              <a:solidFill>
                <a:srgbClr val="00B050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507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94EDF1-4FE0-DC44-8E11-8CF8E8CB98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0754" y="1954840"/>
            <a:ext cx="6391774" cy="61204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What can you do with a queue?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054E36-0C96-1348-B72E-7A271BCE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Interface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3118E-37B7-2D40-AD78-C455E27B4710}"/>
              </a:ext>
            </a:extLst>
          </p:cNvPr>
          <p:cNvSpPr txBox="1"/>
          <p:nvPr/>
        </p:nvSpPr>
        <p:spPr>
          <a:xfrm>
            <a:off x="1020579" y="3584902"/>
            <a:ext cx="3551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Take someone from the </a:t>
            </a:r>
            <a:r>
              <a:rPr lang="en-US" sz="3200" b="1" dirty="0">
                <a:solidFill>
                  <a:srgbClr val="00B050"/>
                </a:solidFill>
              </a:rPr>
              <a:t>front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91C96E-0ECB-F445-BC09-DB3FAE850227}"/>
              </a:ext>
            </a:extLst>
          </p:cNvPr>
          <p:cNvSpPr txBox="1"/>
          <p:nvPr/>
        </p:nvSpPr>
        <p:spPr>
          <a:xfrm>
            <a:off x="1020579" y="4545652"/>
            <a:ext cx="3014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 someone to the </a:t>
            </a:r>
            <a:r>
              <a:rPr lang="en-US" sz="3200" b="1" dirty="0">
                <a:solidFill>
                  <a:srgbClr val="C00000"/>
                </a:solidFill>
              </a:rPr>
              <a:t>end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F43B23-3BE1-EF4A-9D27-6A12B68B2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401" y="3096912"/>
            <a:ext cx="3482253" cy="3482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7513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94EDF1-4FE0-DC44-8E11-8CF8E8CB98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6876" y="1624569"/>
            <a:ext cx="5540159" cy="154337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Interface</a:t>
            </a:r>
          </a:p>
          <a:p>
            <a:pPr>
              <a:buFontTx/>
              <a:buChar char="-"/>
            </a:pPr>
            <a:r>
              <a:rPr lang="en-US" b="0" dirty="0">
                <a:solidFill>
                  <a:schemeClr val="accent4">
                    <a:lumMod val="75000"/>
                  </a:schemeClr>
                </a:solidFill>
              </a:rPr>
              <a:t>Public functions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054E36-0C96-1348-B72E-7A271BCE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(ADT)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807279B-A050-A74F-A65B-1B063EC50D14}"/>
              </a:ext>
            </a:extLst>
          </p:cNvPr>
          <p:cNvSpPr txBox="1">
            <a:spLocks/>
          </p:cNvSpPr>
          <p:nvPr/>
        </p:nvSpPr>
        <p:spPr>
          <a:xfrm>
            <a:off x="986876" y="2918377"/>
            <a:ext cx="7360170" cy="15433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chemeClr val="tx1"/>
                </a:solidFill>
              </a:rPr>
              <a:t>Implementation</a:t>
            </a:r>
          </a:p>
          <a:p>
            <a:pPr marL="0" indent="0">
              <a:buFont typeface="Lucida Grande"/>
              <a:buNone/>
            </a:pPr>
            <a:r>
              <a:rPr lang="en-US" b="0" dirty="0">
                <a:solidFill>
                  <a:schemeClr val="tx1"/>
                </a:solidFill>
              </a:rPr>
              <a:t>- Internal details (not exposed to outside)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9561A-141A-6B49-ACDB-3F4510EC3CB4}"/>
              </a:ext>
            </a:extLst>
          </p:cNvPr>
          <p:cNvSpPr txBox="1"/>
          <p:nvPr/>
        </p:nvSpPr>
        <p:spPr>
          <a:xfrm>
            <a:off x="1936659" y="5170780"/>
            <a:ext cx="4675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do we store the data?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CABAB-C9CB-EA49-8EE7-C443F1618FDB}"/>
              </a:ext>
            </a:extLst>
          </p:cNvPr>
          <p:cNvSpPr txBox="1"/>
          <p:nvPr/>
        </p:nvSpPr>
        <p:spPr>
          <a:xfrm>
            <a:off x="2508309" y="4335912"/>
            <a:ext cx="346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FIRST IN, FIRST 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F810F3-B61B-E94E-A19B-54EE96A8457A}"/>
              </a:ext>
            </a:extLst>
          </p:cNvPr>
          <p:cNvSpPr txBox="1"/>
          <p:nvPr/>
        </p:nvSpPr>
        <p:spPr>
          <a:xfrm>
            <a:off x="3347208" y="5778603"/>
            <a:ext cx="3070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Possibly many options. </a:t>
            </a:r>
          </a:p>
          <a:p>
            <a:r>
              <a:rPr lang="en-US" sz="2000" b="1" i="1" dirty="0">
                <a:solidFill>
                  <a:srgbClr val="C00000"/>
                </a:solidFill>
              </a:rPr>
              <a:t>Let’s go with array for now.</a:t>
            </a:r>
          </a:p>
        </p:txBody>
      </p:sp>
    </p:spTree>
    <p:extLst>
      <p:ext uri="{BB962C8B-B14F-4D97-AF65-F5344CB8AC3E}">
        <p14:creationId xmlns:p14="http://schemas.microsoft.com/office/powerpoint/2010/main" val="332313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532888" y="436333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3084217" y="436333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635546" y="436333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4186875" y="436333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738204" y="436333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5289533" y="436333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984265-82C0-0D4B-9033-A7A7A64B7E38}"/>
              </a:ext>
            </a:extLst>
          </p:cNvPr>
          <p:cNvGrpSpPr/>
          <p:nvPr/>
        </p:nvGrpSpPr>
        <p:grpSpPr>
          <a:xfrm>
            <a:off x="2240617" y="3163166"/>
            <a:ext cx="2303900" cy="1130157"/>
            <a:chOff x="4572000" y="2573244"/>
            <a:chExt cx="2303900" cy="113015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6483CB-E93A-D144-9921-62D5A67A793E}"/>
                </a:ext>
              </a:extLst>
            </p:cNvPr>
            <p:cNvCxnSpPr>
              <a:cxnSpLocks/>
            </p:cNvCxnSpPr>
            <p:nvPr/>
          </p:nvCxnSpPr>
          <p:spPr>
            <a:xfrm>
              <a:off x="5156542" y="2998116"/>
              <a:ext cx="0" cy="70528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8485F8-4CEB-9C4E-960E-FD9FB886431D}"/>
                </a:ext>
              </a:extLst>
            </p:cNvPr>
            <p:cNvSpPr txBox="1"/>
            <p:nvPr/>
          </p:nvSpPr>
          <p:spPr>
            <a:xfrm>
              <a:off x="4572000" y="2573244"/>
              <a:ext cx="2303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poll() “get and delete”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DFF239-0393-9140-B627-3723E933416C}"/>
              </a:ext>
            </a:extLst>
          </p:cNvPr>
          <p:cNvGrpSpPr/>
          <p:nvPr/>
        </p:nvGrpSpPr>
        <p:grpSpPr>
          <a:xfrm>
            <a:off x="5131214" y="5012925"/>
            <a:ext cx="1918474" cy="1112513"/>
            <a:chOff x="1931859" y="4474365"/>
            <a:chExt cx="1918474" cy="111251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2260ECD-8077-BE46-9508-4B0CC9CB9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0973" y="4474365"/>
              <a:ext cx="0" cy="69826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4F7AD49-BE9E-4A48-AF54-33C7216B328E}"/>
                </a:ext>
              </a:extLst>
            </p:cNvPr>
            <p:cNvSpPr txBox="1"/>
            <p:nvPr/>
          </p:nvSpPr>
          <p:spPr>
            <a:xfrm>
              <a:off x="1931859" y="5217546"/>
              <a:ext cx="19184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add(int) “append”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B113409-E7BC-5C46-9714-099B9613A11A}"/>
              </a:ext>
            </a:extLst>
          </p:cNvPr>
          <p:cNvSpPr txBox="1"/>
          <p:nvPr/>
        </p:nvSpPr>
        <p:spPr>
          <a:xfrm>
            <a:off x="1118822" y="4363331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  <a:latin typeface="Agency FB" panose="020B0503020202020204" pitchFamily="34" charset="77"/>
              </a:rPr>
              <a:t>“front”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570237-EA7C-3F42-B7A6-6E433A11A852}"/>
              </a:ext>
            </a:extLst>
          </p:cNvPr>
          <p:cNvSpPr txBox="1"/>
          <p:nvPr/>
        </p:nvSpPr>
        <p:spPr>
          <a:xfrm>
            <a:off x="6392191" y="4363331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  <a:latin typeface="Agency FB" panose="020B0503020202020204" pitchFamily="34" charset="77"/>
              </a:rPr>
              <a:t>“end”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A7F55CF-1EE3-C845-8081-CCA3473F8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88" y="255592"/>
            <a:ext cx="2215834" cy="2215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582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774909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3326238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877567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4428896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980225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5531554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92091-4652-E146-B5E9-041141CE6186}"/>
              </a:ext>
            </a:extLst>
          </p:cNvPr>
          <p:cNvSpPr txBox="1"/>
          <p:nvPr/>
        </p:nvSpPr>
        <p:spPr>
          <a:xfrm>
            <a:off x="1494920" y="3201079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poll()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2774909" y="3201079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76C648-5BD5-D24D-9314-059D3672C41D}"/>
              </a:ext>
            </a:extLst>
          </p:cNvPr>
          <p:cNvSpPr txBox="1"/>
          <p:nvPr/>
        </p:nvSpPr>
        <p:spPr>
          <a:xfrm>
            <a:off x="1494920" y="397898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poll()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2AE16-60C0-424D-8F99-E4E5D0AF28A7}"/>
              </a:ext>
            </a:extLst>
          </p:cNvPr>
          <p:cNvGrpSpPr/>
          <p:nvPr/>
        </p:nvGrpSpPr>
        <p:grpSpPr>
          <a:xfrm>
            <a:off x="2774909" y="3978986"/>
            <a:ext cx="3307974" cy="430306"/>
            <a:chOff x="2658367" y="4427222"/>
            <a:chExt cx="3307974" cy="4303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7BAC9A-9104-F644-B392-416484B8D0D1}"/>
                </a:ext>
              </a:extLst>
            </p:cNvPr>
            <p:cNvSpPr/>
            <p:nvPr/>
          </p:nvSpPr>
          <p:spPr>
            <a:xfrm>
              <a:off x="2658367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0729F7-5A4D-2847-B5DF-8F31545FC3AF}"/>
                </a:ext>
              </a:extLst>
            </p:cNvPr>
            <p:cNvSpPr/>
            <p:nvPr/>
          </p:nvSpPr>
          <p:spPr>
            <a:xfrm>
              <a:off x="3209696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E8092C-77AF-0F46-B64B-9F26B584095A}"/>
                </a:ext>
              </a:extLst>
            </p:cNvPr>
            <p:cNvSpPr/>
            <p:nvPr/>
          </p:nvSpPr>
          <p:spPr>
            <a:xfrm>
              <a:off x="3761025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746477-7BBB-B045-B06D-8616196AEE48}"/>
                </a:ext>
              </a:extLst>
            </p:cNvPr>
            <p:cNvSpPr/>
            <p:nvPr/>
          </p:nvSpPr>
          <p:spPr>
            <a:xfrm>
              <a:off x="4312354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065CB0-E3F2-684D-9460-1F7BDA69D725}"/>
                </a:ext>
              </a:extLst>
            </p:cNvPr>
            <p:cNvSpPr/>
            <p:nvPr/>
          </p:nvSpPr>
          <p:spPr>
            <a:xfrm>
              <a:off x="4863683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B07FD5-66E4-A94B-AFFF-8EFF63FA1408}"/>
                </a:ext>
              </a:extLst>
            </p:cNvPr>
            <p:cNvSpPr/>
            <p:nvPr/>
          </p:nvSpPr>
          <p:spPr>
            <a:xfrm>
              <a:off x="5415012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377901" y="4756892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add(6)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AFA3BD-88A6-E34D-AFCC-B5E665AECBF5}"/>
              </a:ext>
            </a:extLst>
          </p:cNvPr>
          <p:cNvGrpSpPr/>
          <p:nvPr/>
        </p:nvGrpSpPr>
        <p:grpSpPr>
          <a:xfrm>
            <a:off x="2774909" y="4756892"/>
            <a:ext cx="3307974" cy="430306"/>
            <a:chOff x="2658367" y="5205128"/>
            <a:chExt cx="3307974" cy="4303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068B0D-F1ED-804B-A493-8D7757941751}"/>
                </a:ext>
              </a:extLst>
            </p:cNvPr>
            <p:cNvSpPr/>
            <p:nvPr/>
          </p:nvSpPr>
          <p:spPr>
            <a:xfrm>
              <a:off x="2658367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F67F5C-9E6E-4645-9AB6-B9CC5CB9467B}"/>
                </a:ext>
              </a:extLst>
            </p:cNvPr>
            <p:cNvSpPr/>
            <p:nvPr/>
          </p:nvSpPr>
          <p:spPr>
            <a:xfrm>
              <a:off x="3209696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EF0A9A-AFA7-B14D-9E20-4E9E2CF79FFE}"/>
                </a:ext>
              </a:extLst>
            </p:cNvPr>
            <p:cNvSpPr/>
            <p:nvPr/>
          </p:nvSpPr>
          <p:spPr>
            <a:xfrm>
              <a:off x="3761025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AFED9D-E1B1-4E48-B0EA-C00B04AB947E}"/>
                </a:ext>
              </a:extLst>
            </p:cNvPr>
            <p:cNvSpPr/>
            <p:nvPr/>
          </p:nvSpPr>
          <p:spPr>
            <a:xfrm>
              <a:off x="4312354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8404EC-40D4-4046-B99F-33D9F3500F39}"/>
                </a:ext>
              </a:extLst>
            </p:cNvPr>
            <p:cNvSpPr/>
            <p:nvPr/>
          </p:nvSpPr>
          <p:spPr>
            <a:xfrm>
              <a:off x="4863683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42D920B-5FB0-CD42-BF2A-20019E76ACD3}"/>
                </a:ext>
              </a:extLst>
            </p:cNvPr>
            <p:cNvSpPr/>
            <p:nvPr/>
          </p:nvSpPr>
          <p:spPr>
            <a:xfrm>
              <a:off x="5415012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377901" y="5651586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add(7)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4A0343C-7DA2-D646-BA65-FE0FD055260C}"/>
              </a:ext>
            </a:extLst>
          </p:cNvPr>
          <p:cNvGrpSpPr/>
          <p:nvPr/>
        </p:nvGrpSpPr>
        <p:grpSpPr>
          <a:xfrm>
            <a:off x="2774909" y="5651586"/>
            <a:ext cx="3307974" cy="430306"/>
            <a:chOff x="2658367" y="6099822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658367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209696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761025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312354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4863683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415012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73A2234-B148-784A-AD7C-E6AB09B12B81}"/>
              </a:ext>
            </a:extLst>
          </p:cNvPr>
          <p:cNvSpPr txBox="1"/>
          <p:nvPr/>
        </p:nvSpPr>
        <p:spPr>
          <a:xfrm>
            <a:off x="6050848" y="583625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53317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33" grpId="0"/>
      <p:bldP spid="40" grpId="0"/>
      <p:bldP spid="5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C72CD32-D485-144D-B0B1-5D2E754BDD37}"/>
              </a:ext>
            </a:extLst>
          </p:cNvPr>
          <p:cNvGrpSpPr/>
          <p:nvPr/>
        </p:nvGrpSpPr>
        <p:grpSpPr>
          <a:xfrm>
            <a:off x="481069" y="3844295"/>
            <a:ext cx="3307974" cy="430306"/>
            <a:chOff x="2658367" y="6099822"/>
            <a:chExt cx="3307974" cy="43030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7E2F33-43A8-F34E-9D3C-F631C6B0582E}"/>
                </a:ext>
              </a:extLst>
            </p:cNvPr>
            <p:cNvSpPr/>
            <p:nvPr/>
          </p:nvSpPr>
          <p:spPr>
            <a:xfrm>
              <a:off x="2658367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E74680-EECC-6A4C-B958-ED9C7389FA4E}"/>
                </a:ext>
              </a:extLst>
            </p:cNvPr>
            <p:cNvSpPr/>
            <p:nvPr/>
          </p:nvSpPr>
          <p:spPr>
            <a:xfrm>
              <a:off x="3209696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77B045-8A34-344C-B2B6-DAB9D20BB7AE}"/>
                </a:ext>
              </a:extLst>
            </p:cNvPr>
            <p:cNvSpPr/>
            <p:nvPr/>
          </p:nvSpPr>
          <p:spPr>
            <a:xfrm>
              <a:off x="3761025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DF97DD-2BD9-0D48-8A81-8687B07E635C}"/>
                </a:ext>
              </a:extLst>
            </p:cNvPr>
            <p:cNvSpPr/>
            <p:nvPr/>
          </p:nvSpPr>
          <p:spPr>
            <a:xfrm>
              <a:off x="4312354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912CD4-16DB-D740-B3E1-DC244F6DD99B}"/>
                </a:ext>
              </a:extLst>
            </p:cNvPr>
            <p:cNvSpPr/>
            <p:nvPr/>
          </p:nvSpPr>
          <p:spPr>
            <a:xfrm>
              <a:off x="4863683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ECD3AF-7354-074A-9717-2B7A3DD86779}"/>
                </a:ext>
              </a:extLst>
            </p:cNvPr>
            <p:cNvSpPr/>
            <p:nvPr/>
          </p:nvSpPr>
          <p:spPr>
            <a:xfrm>
              <a:off x="5415012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0DB715A-00C6-1541-92E6-E55618C44072}"/>
              </a:ext>
            </a:extLst>
          </p:cNvPr>
          <p:cNvSpPr txBox="1"/>
          <p:nvPr/>
        </p:nvSpPr>
        <p:spPr>
          <a:xfrm>
            <a:off x="3757008" y="4028961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???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7B5A03-EA71-AC43-A37C-134A29AD03F0}"/>
              </a:ext>
            </a:extLst>
          </p:cNvPr>
          <p:cNvCxnSpPr>
            <a:cxnSpLocks/>
          </p:cNvCxnSpPr>
          <p:nvPr/>
        </p:nvCxnSpPr>
        <p:spPr>
          <a:xfrm>
            <a:off x="756733" y="2613561"/>
            <a:ext cx="1" cy="996835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C9BADD1-67F4-7543-A218-8D2F609DFFAD}"/>
              </a:ext>
            </a:extLst>
          </p:cNvPr>
          <p:cNvSpPr txBox="1"/>
          <p:nvPr/>
        </p:nvSpPr>
        <p:spPr>
          <a:xfrm>
            <a:off x="1032398" y="2554985"/>
            <a:ext cx="221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we use this spot?</a:t>
            </a:r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DD60FCBD-93BE-1A41-869D-3BE9AC439FEC}"/>
              </a:ext>
            </a:extLst>
          </p:cNvPr>
          <p:cNvSpPr/>
          <p:nvPr/>
        </p:nvSpPr>
        <p:spPr>
          <a:xfrm rot="18000000" flipV="1">
            <a:off x="6981412" y="1740700"/>
            <a:ext cx="954704" cy="1489793"/>
          </a:xfrm>
          <a:custGeom>
            <a:avLst/>
            <a:gdLst>
              <a:gd name="connsiteX0" fmla="*/ 765462 w 954704"/>
              <a:gd name="connsiteY0" fmla="*/ 1489793 h 1489793"/>
              <a:gd name="connsiteX1" fmla="*/ 817546 w 954704"/>
              <a:gd name="connsiteY1" fmla="*/ 1388054 h 1489793"/>
              <a:gd name="connsiteX2" fmla="*/ 795809 w 954704"/>
              <a:gd name="connsiteY2" fmla="*/ 59529 h 1489793"/>
              <a:gd name="connsiteX3" fmla="*/ 763189 w 954704"/>
              <a:gd name="connsiteY3" fmla="*/ 0 h 1489793"/>
              <a:gd name="connsiteX4" fmla="*/ 50 w 954704"/>
              <a:gd name="connsiteY4" fmla="*/ 440598 h 1489793"/>
              <a:gd name="connsiteX5" fmla="*/ 3454 w 954704"/>
              <a:gd name="connsiteY5" fmla="*/ 446152 h 1489793"/>
              <a:gd name="connsiteX6" fmla="*/ 38027 w 954704"/>
              <a:gd name="connsiteY6" fmla="*/ 963413 h 1489793"/>
              <a:gd name="connsiteX7" fmla="*/ 0 w 954704"/>
              <a:gd name="connsiteY7" fmla="*/ 1047854 h 1489793"/>
              <a:gd name="connsiteX8" fmla="*/ 765462 w 954704"/>
              <a:gd name="connsiteY8" fmla="*/ 1489793 h 1489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4704" h="1489793">
                <a:moveTo>
                  <a:pt x="765462" y="1489793"/>
                </a:moveTo>
                <a:lnTo>
                  <a:pt x="817546" y="1388054"/>
                </a:lnTo>
                <a:cubicBezTo>
                  <a:pt x="1012986" y="953205"/>
                  <a:pt x="994059" y="466767"/>
                  <a:pt x="795809" y="59529"/>
                </a:cubicBezTo>
                <a:lnTo>
                  <a:pt x="763189" y="0"/>
                </a:lnTo>
                <a:lnTo>
                  <a:pt x="50" y="440598"/>
                </a:lnTo>
                <a:lnTo>
                  <a:pt x="3454" y="446152"/>
                </a:lnTo>
                <a:cubicBezTo>
                  <a:pt x="80582" y="604585"/>
                  <a:pt x="95697" y="790406"/>
                  <a:pt x="38027" y="963413"/>
                </a:cubicBezTo>
                <a:lnTo>
                  <a:pt x="0" y="1047854"/>
                </a:lnTo>
                <a:lnTo>
                  <a:pt x="765462" y="1489793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CB9577A7-0A5A-314B-B7BF-BEFFEDA30A11}"/>
              </a:ext>
            </a:extLst>
          </p:cNvPr>
          <p:cNvSpPr/>
          <p:nvPr/>
        </p:nvSpPr>
        <p:spPr>
          <a:xfrm rot="18000000" flipV="1">
            <a:off x="5778354" y="1748687"/>
            <a:ext cx="1275875" cy="1184521"/>
          </a:xfrm>
          <a:custGeom>
            <a:avLst/>
            <a:gdLst>
              <a:gd name="connsiteX0" fmla="*/ 1275875 w 1275875"/>
              <a:gd name="connsiteY0" fmla="*/ 441940 h 1184521"/>
              <a:gd name="connsiteX1" fmla="*/ 510413 w 1275875"/>
              <a:gd name="connsiteY1" fmla="*/ 0 h 1184521"/>
              <a:gd name="connsiteX2" fmla="*/ 456299 w 1275875"/>
              <a:gd name="connsiteY2" fmla="*/ 75152 h 1184521"/>
              <a:gd name="connsiteX3" fmla="*/ 120885 w 1275875"/>
              <a:gd name="connsiteY3" fmla="*/ 282056 h 1184521"/>
              <a:gd name="connsiteX4" fmla="*/ 0 w 1275875"/>
              <a:gd name="connsiteY4" fmla="*/ 302340 h 1184521"/>
              <a:gd name="connsiteX5" fmla="*/ 0 w 1275875"/>
              <a:gd name="connsiteY5" fmla="*/ 1184521 h 1184521"/>
              <a:gd name="connsiteX6" fmla="*/ 52405 w 1275875"/>
              <a:gd name="connsiteY6" fmla="*/ 1183350 h 1184521"/>
              <a:gd name="connsiteX7" fmla="*/ 1213810 w 1275875"/>
              <a:gd name="connsiteY7" fmla="*/ 537912 h 1184521"/>
              <a:gd name="connsiteX8" fmla="*/ 1275875 w 1275875"/>
              <a:gd name="connsiteY8" fmla="*/ 441940 h 118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5875" h="1184521">
                <a:moveTo>
                  <a:pt x="1275875" y="441940"/>
                </a:moveTo>
                <a:lnTo>
                  <a:pt x="510413" y="0"/>
                </a:lnTo>
                <a:lnTo>
                  <a:pt x="456299" y="75152"/>
                </a:lnTo>
                <a:cubicBezTo>
                  <a:pt x="365554" y="177487"/>
                  <a:pt x="248096" y="247970"/>
                  <a:pt x="120885" y="282056"/>
                </a:cubicBezTo>
                <a:lnTo>
                  <a:pt x="0" y="302340"/>
                </a:lnTo>
                <a:lnTo>
                  <a:pt x="0" y="1184521"/>
                </a:lnTo>
                <a:lnTo>
                  <a:pt x="52405" y="1183350"/>
                </a:lnTo>
                <a:cubicBezTo>
                  <a:pt x="504208" y="1151421"/>
                  <a:pt x="934939" y="924593"/>
                  <a:pt x="1213810" y="537912"/>
                </a:cubicBezTo>
                <a:lnTo>
                  <a:pt x="1275875" y="441940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B6F75E9B-D910-1C49-88D4-7005ECBF9503}"/>
              </a:ext>
            </a:extLst>
          </p:cNvPr>
          <p:cNvSpPr/>
          <p:nvPr/>
        </p:nvSpPr>
        <p:spPr>
          <a:xfrm rot="18000000" flipV="1">
            <a:off x="5075998" y="2941890"/>
            <a:ext cx="1301216" cy="1190613"/>
          </a:xfrm>
          <a:custGeom>
            <a:avLst/>
            <a:gdLst>
              <a:gd name="connsiteX0" fmla="*/ 1301216 w 1301216"/>
              <a:gd name="connsiteY0" fmla="*/ 1190468 h 1190613"/>
              <a:gd name="connsiteX1" fmla="*/ 1301215 w 1301216"/>
              <a:gd name="connsiteY1" fmla="*/ 305534 h 1190613"/>
              <a:gd name="connsiteX2" fmla="*/ 1251981 w 1301216"/>
              <a:gd name="connsiteY2" fmla="*/ 304238 h 1190613"/>
              <a:gd name="connsiteX3" fmla="*/ 993727 w 1301216"/>
              <a:gd name="connsiteY3" fmla="*/ 217397 h 1190613"/>
              <a:gd name="connsiteX4" fmla="*/ 789393 w 1301216"/>
              <a:gd name="connsiteY4" fmla="*/ 37163 h 1190613"/>
              <a:gd name="connsiteX5" fmla="*/ 766612 w 1301216"/>
              <a:gd name="connsiteY5" fmla="*/ 0 h 1190613"/>
              <a:gd name="connsiteX6" fmla="*/ 0 w 1301216"/>
              <a:gd name="connsiteY6" fmla="*/ 442604 h 1190613"/>
              <a:gd name="connsiteX7" fmla="*/ 413 w 1301216"/>
              <a:gd name="connsiteY7" fmla="*/ 443357 h 1190613"/>
              <a:gd name="connsiteX8" fmla="*/ 552950 w 1301216"/>
              <a:gd name="connsiteY8" fmla="*/ 980847 h 1190613"/>
              <a:gd name="connsiteX9" fmla="*/ 1294698 w 1301216"/>
              <a:gd name="connsiteY9" fmla="*/ 1190613 h 1190613"/>
              <a:gd name="connsiteX10" fmla="*/ 1301216 w 1301216"/>
              <a:gd name="connsiteY10" fmla="*/ 1190468 h 119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1216" h="1190613">
                <a:moveTo>
                  <a:pt x="1301216" y="1190468"/>
                </a:moveTo>
                <a:lnTo>
                  <a:pt x="1301215" y="305534"/>
                </a:lnTo>
                <a:lnTo>
                  <a:pt x="1251981" y="304238"/>
                </a:lnTo>
                <a:cubicBezTo>
                  <a:pt x="1163530" y="293263"/>
                  <a:pt x="1075770" y="264765"/>
                  <a:pt x="993727" y="217397"/>
                </a:cubicBezTo>
                <a:cubicBezTo>
                  <a:pt x="911683" y="170029"/>
                  <a:pt x="843123" y="108276"/>
                  <a:pt x="789393" y="37163"/>
                </a:cubicBezTo>
                <a:lnTo>
                  <a:pt x="766612" y="0"/>
                </a:lnTo>
                <a:lnTo>
                  <a:pt x="0" y="442604"/>
                </a:lnTo>
                <a:lnTo>
                  <a:pt x="413" y="443357"/>
                </a:lnTo>
                <a:cubicBezTo>
                  <a:pt x="132450" y="658925"/>
                  <a:pt x="318632" y="845564"/>
                  <a:pt x="552950" y="980847"/>
                </a:cubicBezTo>
                <a:cubicBezTo>
                  <a:pt x="787267" y="1116131"/>
                  <a:pt x="1041992" y="1184049"/>
                  <a:pt x="1294698" y="1190613"/>
                </a:cubicBezTo>
                <a:lnTo>
                  <a:pt x="1301216" y="1190468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9C8FF52B-349A-CC4F-B603-AA675BC5B384}"/>
              </a:ext>
            </a:extLst>
          </p:cNvPr>
          <p:cNvSpPr/>
          <p:nvPr/>
        </p:nvSpPr>
        <p:spPr>
          <a:xfrm rot="18000000" flipV="1">
            <a:off x="7466300" y="2725260"/>
            <a:ext cx="1274634" cy="1181164"/>
          </a:xfrm>
          <a:custGeom>
            <a:avLst/>
            <a:gdLst>
              <a:gd name="connsiteX0" fmla="*/ 1274634 w 1274634"/>
              <a:gd name="connsiteY0" fmla="*/ 738755 h 1181164"/>
              <a:gd name="connsiteX1" fmla="*/ 1194013 w 1274634"/>
              <a:gd name="connsiteY1" fmla="*/ 620474 h 1181164"/>
              <a:gd name="connsiteX2" fmla="*/ 727148 w 1274634"/>
              <a:gd name="connsiteY2" fmla="*/ 208673 h 1181164"/>
              <a:gd name="connsiteX3" fmla="*/ 137086 w 1274634"/>
              <a:gd name="connsiteY3" fmla="*/ 10257 h 1181164"/>
              <a:gd name="connsiteX4" fmla="*/ 0 w 1274634"/>
              <a:gd name="connsiteY4" fmla="*/ 0 h 1181164"/>
              <a:gd name="connsiteX5" fmla="*/ 0 w 1274634"/>
              <a:gd name="connsiteY5" fmla="*/ 884543 h 1181164"/>
              <a:gd name="connsiteX6" fmla="*/ 28114 w 1274634"/>
              <a:gd name="connsiteY6" fmla="*/ 885283 h 1181164"/>
              <a:gd name="connsiteX7" fmla="*/ 286368 w 1274634"/>
              <a:gd name="connsiteY7" fmla="*/ 972124 h 1181164"/>
              <a:gd name="connsiteX8" fmla="*/ 490702 w 1274634"/>
              <a:gd name="connsiteY8" fmla="*/ 1152358 h 1181164"/>
              <a:gd name="connsiteX9" fmla="*/ 508359 w 1274634"/>
              <a:gd name="connsiteY9" fmla="*/ 1181164 h 1181164"/>
              <a:gd name="connsiteX10" fmla="*/ 1274634 w 1274634"/>
              <a:gd name="connsiteY10" fmla="*/ 738755 h 118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4634" h="1181164">
                <a:moveTo>
                  <a:pt x="1274634" y="738755"/>
                </a:moveTo>
                <a:lnTo>
                  <a:pt x="1194013" y="620474"/>
                </a:lnTo>
                <a:cubicBezTo>
                  <a:pt x="1071249" y="457994"/>
                  <a:pt x="914602" y="316900"/>
                  <a:pt x="727148" y="208673"/>
                </a:cubicBezTo>
                <a:cubicBezTo>
                  <a:pt x="539694" y="100447"/>
                  <a:pt x="339179" y="35333"/>
                  <a:pt x="137086" y="10257"/>
                </a:cubicBezTo>
                <a:lnTo>
                  <a:pt x="0" y="0"/>
                </a:lnTo>
                <a:lnTo>
                  <a:pt x="0" y="884543"/>
                </a:lnTo>
                <a:lnTo>
                  <a:pt x="28114" y="885283"/>
                </a:lnTo>
                <a:cubicBezTo>
                  <a:pt x="116565" y="896258"/>
                  <a:pt x="204324" y="924757"/>
                  <a:pt x="286368" y="972124"/>
                </a:cubicBezTo>
                <a:cubicBezTo>
                  <a:pt x="368411" y="1019492"/>
                  <a:pt x="436971" y="1081245"/>
                  <a:pt x="490702" y="1152358"/>
                </a:cubicBezTo>
                <a:lnTo>
                  <a:pt x="508359" y="1181164"/>
                </a:lnTo>
                <a:lnTo>
                  <a:pt x="1274634" y="738755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08AB09B8-C0AE-194B-BABB-FB03F26F8E85}"/>
              </a:ext>
            </a:extLst>
          </p:cNvPr>
          <p:cNvSpPr/>
          <p:nvPr/>
        </p:nvSpPr>
        <p:spPr>
          <a:xfrm rot="18000000" flipV="1">
            <a:off x="6763858" y="3915531"/>
            <a:ext cx="1296995" cy="1184993"/>
          </a:xfrm>
          <a:custGeom>
            <a:avLst/>
            <a:gdLst>
              <a:gd name="connsiteX0" fmla="*/ 1296995 w 1296995"/>
              <a:gd name="connsiteY0" fmla="*/ 881471 h 1184993"/>
              <a:gd name="connsiteX1" fmla="*/ 1296995 w 1296995"/>
              <a:gd name="connsiteY1" fmla="*/ 0 h 1184993"/>
              <a:gd name="connsiteX2" fmla="*/ 1223471 w 1296995"/>
              <a:gd name="connsiteY2" fmla="*/ 1641 h 1184993"/>
              <a:gd name="connsiteX3" fmla="*/ 62067 w 1296995"/>
              <a:gd name="connsiteY3" fmla="*/ 647079 h 1184993"/>
              <a:gd name="connsiteX4" fmla="*/ 0 w 1296995"/>
              <a:gd name="connsiteY4" fmla="*/ 743054 h 1184993"/>
              <a:gd name="connsiteX5" fmla="*/ 765460 w 1296995"/>
              <a:gd name="connsiteY5" fmla="*/ 1184993 h 1184993"/>
              <a:gd name="connsiteX6" fmla="*/ 819575 w 1296995"/>
              <a:gd name="connsiteY6" fmla="*/ 1109841 h 1184993"/>
              <a:gd name="connsiteX7" fmla="*/ 1284822 w 1296995"/>
              <a:gd name="connsiteY7" fmla="*/ 881151 h 1184993"/>
              <a:gd name="connsiteX8" fmla="*/ 1296995 w 1296995"/>
              <a:gd name="connsiteY8" fmla="*/ 881471 h 118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995" h="1184993">
                <a:moveTo>
                  <a:pt x="1296995" y="881471"/>
                </a:moveTo>
                <a:lnTo>
                  <a:pt x="1296995" y="0"/>
                </a:lnTo>
                <a:lnTo>
                  <a:pt x="1223471" y="1641"/>
                </a:lnTo>
                <a:cubicBezTo>
                  <a:pt x="771668" y="33571"/>
                  <a:pt x="340937" y="260398"/>
                  <a:pt x="62067" y="647079"/>
                </a:cubicBezTo>
                <a:lnTo>
                  <a:pt x="0" y="743054"/>
                </a:lnTo>
                <a:lnTo>
                  <a:pt x="765460" y="1184993"/>
                </a:lnTo>
                <a:lnTo>
                  <a:pt x="819575" y="1109841"/>
                </a:lnTo>
                <a:cubicBezTo>
                  <a:pt x="940568" y="973393"/>
                  <a:pt x="1109052" y="893573"/>
                  <a:pt x="1284822" y="881151"/>
                </a:cubicBezTo>
                <a:lnTo>
                  <a:pt x="1296995" y="881471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655B4A29-5A9E-FE43-8266-F16AF8487E0A}"/>
              </a:ext>
            </a:extLst>
          </p:cNvPr>
          <p:cNvSpPr/>
          <p:nvPr/>
        </p:nvSpPr>
        <p:spPr>
          <a:xfrm rot="18000000" flipV="1">
            <a:off x="5890770" y="3633957"/>
            <a:ext cx="954700" cy="1481195"/>
          </a:xfrm>
          <a:custGeom>
            <a:avLst/>
            <a:gdLst>
              <a:gd name="connsiteX0" fmla="*/ 950080 w 954700"/>
              <a:gd name="connsiteY0" fmla="*/ 1040516 h 1481195"/>
              <a:gd name="connsiteX1" fmla="*/ 905197 w 954700"/>
              <a:gd name="connsiteY1" fmla="*/ 920308 h 1481195"/>
              <a:gd name="connsiteX2" fmla="*/ 916674 w 954700"/>
              <a:gd name="connsiteY2" fmla="*/ 526379 h 1481195"/>
              <a:gd name="connsiteX3" fmla="*/ 954700 w 954700"/>
              <a:gd name="connsiteY3" fmla="*/ 441939 h 1481195"/>
              <a:gd name="connsiteX4" fmla="*/ 189240 w 954700"/>
              <a:gd name="connsiteY4" fmla="*/ 0 h 1481195"/>
              <a:gd name="connsiteX5" fmla="*/ 137158 w 954700"/>
              <a:gd name="connsiteY5" fmla="*/ 101736 h 1481195"/>
              <a:gd name="connsiteX6" fmla="*/ 158894 w 954700"/>
              <a:gd name="connsiteY6" fmla="*/ 1430261 h 1481195"/>
              <a:gd name="connsiteX7" fmla="*/ 186803 w 954700"/>
              <a:gd name="connsiteY7" fmla="*/ 1481195 h 1481195"/>
              <a:gd name="connsiteX8" fmla="*/ 950080 w 954700"/>
              <a:gd name="connsiteY8" fmla="*/ 1040516 h 1481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4700" h="1481195">
                <a:moveTo>
                  <a:pt x="950080" y="1040516"/>
                </a:moveTo>
                <a:lnTo>
                  <a:pt x="905197" y="920308"/>
                </a:lnTo>
                <a:cubicBezTo>
                  <a:pt x="871111" y="793097"/>
                  <a:pt x="873421" y="656134"/>
                  <a:pt x="916674" y="526379"/>
                </a:cubicBezTo>
                <a:lnTo>
                  <a:pt x="954700" y="441939"/>
                </a:lnTo>
                <a:lnTo>
                  <a:pt x="189240" y="0"/>
                </a:lnTo>
                <a:lnTo>
                  <a:pt x="137158" y="101736"/>
                </a:lnTo>
                <a:cubicBezTo>
                  <a:pt x="-58283" y="536586"/>
                  <a:pt x="-39355" y="1023023"/>
                  <a:pt x="158894" y="1430261"/>
                </a:cubicBezTo>
                <a:lnTo>
                  <a:pt x="186803" y="1481195"/>
                </a:lnTo>
                <a:lnTo>
                  <a:pt x="950080" y="1040516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3BA108F-858D-B444-934E-38BF574DC8A8}"/>
              </a:ext>
            </a:extLst>
          </p:cNvPr>
          <p:cNvSpPr txBox="1"/>
          <p:nvPr/>
        </p:nvSpPr>
        <p:spPr>
          <a:xfrm>
            <a:off x="612450" y="439651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DB31007-5A0B-2F41-993B-CF4D4DFD994F}"/>
              </a:ext>
            </a:extLst>
          </p:cNvPr>
          <p:cNvSpPr txBox="1"/>
          <p:nvPr/>
        </p:nvSpPr>
        <p:spPr>
          <a:xfrm>
            <a:off x="1151888" y="439651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F382030-32D1-B546-B53E-469C383DAF88}"/>
              </a:ext>
            </a:extLst>
          </p:cNvPr>
          <p:cNvSpPr txBox="1"/>
          <p:nvPr/>
        </p:nvSpPr>
        <p:spPr>
          <a:xfrm>
            <a:off x="1693771" y="439651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29E7088-D65D-234C-9A2D-117A60E98286}"/>
              </a:ext>
            </a:extLst>
          </p:cNvPr>
          <p:cNvSpPr txBox="1"/>
          <p:nvPr/>
        </p:nvSpPr>
        <p:spPr>
          <a:xfrm>
            <a:off x="2265979" y="439651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BC7BA62-2E32-C643-81AD-433BE89DE739}"/>
              </a:ext>
            </a:extLst>
          </p:cNvPr>
          <p:cNvSpPr txBox="1"/>
          <p:nvPr/>
        </p:nvSpPr>
        <p:spPr>
          <a:xfrm>
            <a:off x="2805417" y="439651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51DECD4-9169-CD4A-B094-72BBE94DE2F6}"/>
              </a:ext>
            </a:extLst>
          </p:cNvPr>
          <p:cNvSpPr txBox="1"/>
          <p:nvPr/>
        </p:nvSpPr>
        <p:spPr>
          <a:xfrm>
            <a:off x="3361686" y="439651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6CE1AB3-B97F-ED4C-8861-E8FD3DEB30EF}"/>
              </a:ext>
            </a:extLst>
          </p:cNvPr>
          <p:cNvSpPr txBox="1"/>
          <p:nvPr/>
        </p:nvSpPr>
        <p:spPr>
          <a:xfrm>
            <a:off x="5726606" y="171608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3EA7B25-6F7F-A249-A70F-222A8EBDFA03}"/>
              </a:ext>
            </a:extLst>
          </p:cNvPr>
          <p:cNvSpPr txBox="1"/>
          <p:nvPr/>
        </p:nvSpPr>
        <p:spPr>
          <a:xfrm>
            <a:off x="7789577" y="176475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56B817D-AEED-9740-93CB-2CB5DF9B8F13}"/>
              </a:ext>
            </a:extLst>
          </p:cNvPr>
          <p:cNvSpPr txBox="1"/>
          <p:nvPr/>
        </p:nvSpPr>
        <p:spPr>
          <a:xfrm>
            <a:off x="8537673" y="322894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DB2F84A-BF91-CA42-BAAC-B44463AEE31E}"/>
              </a:ext>
            </a:extLst>
          </p:cNvPr>
          <p:cNvSpPr txBox="1"/>
          <p:nvPr/>
        </p:nvSpPr>
        <p:spPr>
          <a:xfrm>
            <a:off x="7645146" y="4845858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878F3CF-1867-7142-8967-210F95CE6BE7}"/>
              </a:ext>
            </a:extLst>
          </p:cNvPr>
          <p:cNvSpPr txBox="1"/>
          <p:nvPr/>
        </p:nvSpPr>
        <p:spPr>
          <a:xfrm>
            <a:off x="5710763" y="47996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73E25B-7B4D-3C49-80DC-0CB561AAC81D}"/>
              </a:ext>
            </a:extLst>
          </p:cNvPr>
          <p:cNvSpPr txBox="1"/>
          <p:nvPr/>
        </p:nvSpPr>
        <p:spPr>
          <a:xfrm>
            <a:off x="4898700" y="331584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66A428E-2CB1-A24C-BDAF-C0F0ACACA4BE}"/>
              </a:ext>
            </a:extLst>
          </p:cNvPr>
          <p:cNvSpPr/>
          <p:nvPr/>
        </p:nvSpPr>
        <p:spPr>
          <a:xfrm>
            <a:off x="7863519" y="3045305"/>
            <a:ext cx="440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/>
              <a:t>3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FD372F2-D771-6B41-BE25-0C65DF3613F0}"/>
              </a:ext>
            </a:extLst>
          </p:cNvPr>
          <p:cNvSpPr/>
          <p:nvPr/>
        </p:nvSpPr>
        <p:spPr>
          <a:xfrm>
            <a:off x="7238267" y="4145708"/>
            <a:ext cx="4409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A0AD59-E4BB-AA4F-8091-0B325B356027}"/>
              </a:ext>
            </a:extLst>
          </p:cNvPr>
          <p:cNvSpPr/>
          <p:nvPr/>
        </p:nvSpPr>
        <p:spPr>
          <a:xfrm>
            <a:off x="6156726" y="4126637"/>
            <a:ext cx="4409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D584862-A66C-5749-86D5-BA9032625824}"/>
              </a:ext>
            </a:extLst>
          </p:cNvPr>
          <p:cNvSpPr/>
          <p:nvPr/>
        </p:nvSpPr>
        <p:spPr>
          <a:xfrm>
            <a:off x="5605993" y="3309643"/>
            <a:ext cx="4409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8983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2" grpId="0" animBg="1"/>
      <p:bldP spid="71" grpId="0" animBg="1"/>
      <p:bldP spid="68" grpId="0" animBg="1"/>
      <p:bldP spid="67" grpId="0" animBg="1"/>
      <p:bldP spid="59" grpId="0" animBg="1"/>
      <p:bldP spid="58" grpId="0" animBg="1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9" grpId="0"/>
      <p:bldP spid="1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BE7201B1-B630-4C4C-B698-F3CD6100EEDE}"/>
              </a:ext>
            </a:extLst>
          </p:cNvPr>
          <p:cNvSpPr/>
          <p:nvPr/>
        </p:nvSpPr>
        <p:spPr>
          <a:xfrm rot="18000000" flipV="1">
            <a:off x="4373249" y="1933647"/>
            <a:ext cx="954704" cy="1489793"/>
          </a:xfrm>
          <a:custGeom>
            <a:avLst/>
            <a:gdLst>
              <a:gd name="connsiteX0" fmla="*/ 765462 w 954704"/>
              <a:gd name="connsiteY0" fmla="*/ 1489793 h 1489793"/>
              <a:gd name="connsiteX1" fmla="*/ 817546 w 954704"/>
              <a:gd name="connsiteY1" fmla="*/ 1388054 h 1489793"/>
              <a:gd name="connsiteX2" fmla="*/ 795809 w 954704"/>
              <a:gd name="connsiteY2" fmla="*/ 59529 h 1489793"/>
              <a:gd name="connsiteX3" fmla="*/ 763189 w 954704"/>
              <a:gd name="connsiteY3" fmla="*/ 0 h 1489793"/>
              <a:gd name="connsiteX4" fmla="*/ 50 w 954704"/>
              <a:gd name="connsiteY4" fmla="*/ 440598 h 1489793"/>
              <a:gd name="connsiteX5" fmla="*/ 3454 w 954704"/>
              <a:gd name="connsiteY5" fmla="*/ 446152 h 1489793"/>
              <a:gd name="connsiteX6" fmla="*/ 38027 w 954704"/>
              <a:gd name="connsiteY6" fmla="*/ 963413 h 1489793"/>
              <a:gd name="connsiteX7" fmla="*/ 0 w 954704"/>
              <a:gd name="connsiteY7" fmla="*/ 1047854 h 1489793"/>
              <a:gd name="connsiteX8" fmla="*/ 765462 w 954704"/>
              <a:gd name="connsiteY8" fmla="*/ 1489793 h 1489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4704" h="1489793">
                <a:moveTo>
                  <a:pt x="765462" y="1489793"/>
                </a:moveTo>
                <a:lnTo>
                  <a:pt x="817546" y="1388054"/>
                </a:lnTo>
                <a:cubicBezTo>
                  <a:pt x="1012986" y="953205"/>
                  <a:pt x="994059" y="466767"/>
                  <a:pt x="795809" y="59529"/>
                </a:cubicBezTo>
                <a:lnTo>
                  <a:pt x="763189" y="0"/>
                </a:lnTo>
                <a:lnTo>
                  <a:pt x="50" y="440598"/>
                </a:lnTo>
                <a:lnTo>
                  <a:pt x="3454" y="446152"/>
                </a:lnTo>
                <a:cubicBezTo>
                  <a:pt x="80582" y="604585"/>
                  <a:pt x="95697" y="790406"/>
                  <a:pt x="38027" y="963413"/>
                </a:cubicBezTo>
                <a:lnTo>
                  <a:pt x="0" y="1047854"/>
                </a:lnTo>
                <a:lnTo>
                  <a:pt x="765462" y="1489793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5284D568-348A-BA4E-B2E9-E7CA39576C8A}"/>
              </a:ext>
            </a:extLst>
          </p:cNvPr>
          <p:cNvSpPr/>
          <p:nvPr/>
        </p:nvSpPr>
        <p:spPr>
          <a:xfrm rot="18000000" flipV="1">
            <a:off x="3170191" y="1941634"/>
            <a:ext cx="1275875" cy="1184521"/>
          </a:xfrm>
          <a:custGeom>
            <a:avLst/>
            <a:gdLst>
              <a:gd name="connsiteX0" fmla="*/ 1275875 w 1275875"/>
              <a:gd name="connsiteY0" fmla="*/ 441940 h 1184521"/>
              <a:gd name="connsiteX1" fmla="*/ 510413 w 1275875"/>
              <a:gd name="connsiteY1" fmla="*/ 0 h 1184521"/>
              <a:gd name="connsiteX2" fmla="*/ 456299 w 1275875"/>
              <a:gd name="connsiteY2" fmla="*/ 75152 h 1184521"/>
              <a:gd name="connsiteX3" fmla="*/ 120885 w 1275875"/>
              <a:gd name="connsiteY3" fmla="*/ 282056 h 1184521"/>
              <a:gd name="connsiteX4" fmla="*/ 0 w 1275875"/>
              <a:gd name="connsiteY4" fmla="*/ 302340 h 1184521"/>
              <a:gd name="connsiteX5" fmla="*/ 0 w 1275875"/>
              <a:gd name="connsiteY5" fmla="*/ 1184521 h 1184521"/>
              <a:gd name="connsiteX6" fmla="*/ 52405 w 1275875"/>
              <a:gd name="connsiteY6" fmla="*/ 1183350 h 1184521"/>
              <a:gd name="connsiteX7" fmla="*/ 1213810 w 1275875"/>
              <a:gd name="connsiteY7" fmla="*/ 537912 h 1184521"/>
              <a:gd name="connsiteX8" fmla="*/ 1275875 w 1275875"/>
              <a:gd name="connsiteY8" fmla="*/ 441940 h 118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5875" h="1184521">
                <a:moveTo>
                  <a:pt x="1275875" y="441940"/>
                </a:moveTo>
                <a:lnTo>
                  <a:pt x="510413" y="0"/>
                </a:lnTo>
                <a:lnTo>
                  <a:pt x="456299" y="75152"/>
                </a:lnTo>
                <a:cubicBezTo>
                  <a:pt x="365554" y="177487"/>
                  <a:pt x="248096" y="247970"/>
                  <a:pt x="120885" y="282056"/>
                </a:cubicBezTo>
                <a:lnTo>
                  <a:pt x="0" y="302340"/>
                </a:lnTo>
                <a:lnTo>
                  <a:pt x="0" y="1184521"/>
                </a:lnTo>
                <a:lnTo>
                  <a:pt x="52405" y="1183350"/>
                </a:lnTo>
                <a:cubicBezTo>
                  <a:pt x="504208" y="1151421"/>
                  <a:pt x="934939" y="924593"/>
                  <a:pt x="1213810" y="537912"/>
                </a:cubicBezTo>
                <a:lnTo>
                  <a:pt x="1275875" y="441940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DF92C773-D368-3E41-AE90-2723CDAF5CF5}"/>
              </a:ext>
            </a:extLst>
          </p:cNvPr>
          <p:cNvSpPr/>
          <p:nvPr/>
        </p:nvSpPr>
        <p:spPr>
          <a:xfrm rot="18000000" flipV="1">
            <a:off x="2467835" y="3134837"/>
            <a:ext cx="1301216" cy="1190613"/>
          </a:xfrm>
          <a:custGeom>
            <a:avLst/>
            <a:gdLst>
              <a:gd name="connsiteX0" fmla="*/ 1301216 w 1301216"/>
              <a:gd name="connsiteY0" fmla="*/ 1190468 h 1190613"/>
              <a:gd name="connsiteX1" fmla="*/ 1301215 w 1301216"/>
              <a:gd name="connsiteY1" fmla="*/ 305534 h 1190613"/>
              <a:gd name="connsiteX2" fmla="*/ 1251981 w 1301216"/>
              <a:gd name="connsiteY2" fmla="*/ 304238 h 1190613"/>
              <a:gd name="connsiteX3" fmla="*/ 993727 w 1301216"/>
              <a:gd name="connsiteY3" fmla="*/ 217397 h 1190613"/>
              <a:gd name="connsiteX4" fmla="*/ 789393 w 1301216"/>
              <a:gd name="connsiteY4" fmla="*/ 37163 h 1190613"/>
              <a:gd name="connsiteX5" fmla="*/ 766612 w 1301216"/>
              <a:gd name="connsiteY5" fmla="*/ 0 h 1190613"/>
              <a:gd name="connsiteX6" fmla="*/ 0 w 1301216"/>
              <a:gd name="connsiteY6" fmla="*/ 442604 h 1190613"/>
              <a:gd name="connsiteX7" fmla="*/ 413 w 1301216"/>
              <a:gd name="connsiteY7" fmla="*/ 443357 h 1190613"/>
              <a:gd name="connsiteX8" fmla="*/ 552950 w 1301216"/>
              <a:gd name="connsiteY8" fmla="*/ 980847 h 1190613"/>
              <a:gd name="connsiteX9" fmla="*/ 1294698 w 1301216"/>
              <a:gd name="connsiteY9" fmla="*/ 1190613 h 1190613"/>
              <a:gd name="connsiteX10" fmla="*/ 1301216 w 1301216"/>
              <a:gd name="connsiteY10" fmla="*/ 1190468 h 119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1216" h="1190613">
                <a:moveTo>
                  <a:pt x="1301216" y="1190468"/>
                </a:moveTo>
                <a:lnTo>
                  <a:pt x="1301215" y="305534"/>
                </a:lnTo>
                <a:lnTo>
                  <a:pt x="1251981" y="304238"/>
                </a:lnTo>
                <a:cubicBezTo>
                  <a:pt x="1163530" y="293263"/>
                  <a:pt x="1075770" y="264765"/>
                  <a:pt x="993727" y="217397"/>
                </a:cubicBezTo>
                <a:cubicBezTo>
                  <a:pt x="911683" y="170029"/>
                  <a:pt x="843123" y="108276"/>
                  <a:pt x="789393" y="37163"/>
                </a:cubicBezTo>
                <a:lnTo>
                  <a:pt x="766612" y="0"/>
                </a:lnTo>
                <a:lnTo>
                  <a:pt x="0" y="442604"/>
                </a:lnTo>
                <a:lnTo>
                  <a:pt x="413" y="443357"/>
                </a:lnTo>
                <a:cubicBezTo>
                  <a:pt x="132450" y="658925"/>
                  <a:pt x="318632" y="845564"/>
                  <a:pt x="552950" y="980847"/>
                </a:cubicBezTo>
                <a:cubicBezTo>
                  <a:pt x="787267" y="1116131"/>
                  <a:pt x="1041992" y="1184049"/>
                  <a:pt x="1294698" y="1190613"/>
                </a:cubicBezTo>
                <a:lnTo>
                  <a:pt x="1301216" y="1190468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7D6D117A-C3A6-534D-8717-BC4D673342B6}"/>
              </a:ext>
            </a:extLst>
          </p:cNvPr>
          <p:cNvSpPr/>
          <p:nvPr/>
        </p:nvSpPr>
        <p:spPr>
          <a:xfrm rot="18000000" flipV="1">
            <a:off x="4858137" y="2918207"/>
            <a:ext cx="1274634" cy="1181164"/>
          </a:xfrm>
          <a:custGeom>
            <a:avLst/>
            <a:gdLst>
              <a:gd name="connsiteX0" fmla="*/ 1274634 w 1274634"/>
              <a:gd name="connsiteY0" fmla="*/ 738755 h 1181164"/>
              <a:gd name="connsiteX1" fmla="*/ 1194013 w 1274634"/>
              <a:gd name="connsiteY1" fmla="*/ 620474 h 1181164"/>
              <a:gd name="connsiteX2" fmla="*/ 727148 w 1274634"/>
              <a:gd name="connsiteY2" fmla="*/ 208673 h 1181164"/>
              <a:gd name="connsiteX3" fmla="*/ 137086 w 1274634"/>
              <a:gd name="connsiteY3" fmla="*/ 10257 h 1181164"/>
              <a:gd name="connsiteX4" fmla="*/ 0 w 1274634"/>
              <a:gd name="connsiteY4" fmla="*/ 0 h 1181164"/>
              <a:gd name="connsiteX5" fmla="*/ 0 w 1274634"/>
              <a:gd name="connsiteY5" fmla="*/ 884543 h 1181164"/>
              <a:gd name="connsiteX6" fmla="*/ 28114 w 1274634"/>
              <a:gd name="connsiteY6" fmla="*/ 885283 h 1181164"/>
              <a:gd name="connsiteX7" fmla="*/ 286368 w 1274634"/>
              <a:gd name="connsiteY7" fmla="*/ 972124 h 1181164"/>
              <a:gd name="connsiteX8" fmla="*/ 490702 w 1274634"/>
              <a:gd name="connsiteY8" fmla="*/ 1152358 h 1181164"/>
              <a:gd name="connsiteX9" fmla="*/ 508359 w 1274634"/>
              <a:gd name="connsiteY9" fmla="*/ 1181164 h 1181164"/>
              <a:gd name="connsiteX10" fmla="*/ 1274634 w 1274634"/>
              <a:gd name="connsiteY10" fmla="*/ 738755 h 118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4634" h="1181164">
                <a:moveTo>
                  <a:pt x="1274634" y="738755"/>
                </a:moveTo>
                <a:lnTo>
                  <a:pt x="1194013" y="620474"/>
                </a:lnTo>
                <a:cubicBezTo>
                  <a:pt x="1071249" y="457994"/>
                  <a:pt x="914602" y="316900"/>
                  <a:pt x="727148" y="208673"/>
                </a:cubicBezTo>
                <a:cubicBezTo>
                  <a:pt x="539694" y="100447"/>
                  <a:pt x="339179" y="35333"/>
                  <a:pt x="137086" y="10257"/>
                </a:cubicBezTo>
                <a:lnTo>
                  <a:pt x="0" y="0"/>
                </a:lnTo>
                <a:lnTo>
                  <a:pt x="0" y="884543"/>
                </a:lnTo>
                <a:lnTo>
                  <a:pt x="28114" y="885283"/>
                </a:lnTo>
                <a:cubicBezTo>
                  <a:pt x="116565" y="896258"/>
                  <a:pt x="204324" y="924757"/>
                  <a:pt x="286368" y="972124"/>
                </a:cubicBezTo>
                <a:cubicBezTo>
                  <a:pt x="368411" y="1019492"/>
                  <a:pt x="436971" y="1081245"/>
                  <a:pt x="490702" y="1152358"/>
                </a:cubicBezTo>
                <a:lnTo>
                  <a:pt x="508359" y="1181164"/>
                </a:lnTo>
                <a:lnTo>
                  <a:pt x="1274634" y="738755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968356FF-C991-A846-8D1A-445DF34874BA}"/>
              </a:ext>
            </a:extLst>
          </p:cNvPr>
          <p:cNvSpPr/>
          <p:nvPr/>
        </p:nvSpPr>
        <p:spPr>
          <a:xfrm rot="18000000" flipV="1">
            <a:off x="4155695" y="4108478"/>
            <a:ext cx="1296995" cy="1184993"/>
          </a:xfrm>
          <a:custGeom>
            <a:avLst/>
            <a:gdLst>
              <a:gd name="connsiteX0" fmla="*/ 1296995 w 1296995"/>
              <a:gd name="connsiteY0" fmla="*/ 881471 h 1184993"/>
              <a:gd name="connsiteX1" fmla="*/ 1296995 w 1296995"/>
              <a:gd name="connsiteY1" fmla="*/ 0 h 1184993"/>
              <a:gd name="connsiteX2" fmla="*/ 1223471 w 1296995"/>
              <a:gd name="connsiteY2" fmla="*/ 1641 h 1184993"/>
              <a:gd name="connsiteX3" fmla="*/ 62067 w 1296995"/>
              <a:gd name="connsiteY3" fmla="*/ 647079 h 1184993"/>
              <a:gd name="connsiteX4" fmla="*/ 0 w 1296995"/>
              <a:gd name="connsiteY4" fmla="*/ 743054 h 1184993"/>
              <a:gd name="connsiteX5" fmla="*/ 765460 w 1296995"/>
              <a:gd name="connsiteY5" fmla="*/ 1184993 h 1184993"/>
              <a:gd name="connsiteX6" fmla="*/ 819575 w 1296995"/>
              <a:gd name="connsiteY6" fmla="*/ 1109841 h 1184993"/>
              <a:gd name="connsiteX7" fmla="*/ 1284822 w 1296995"/>
              <a:gd name="connsiteY7" fmla="*/ 881151 h 1184993"/>
              <a:gd name="connsiteX8" fmla="*/ 1296995 w 1296995"/>
              <a:gd name="connsiteY8" fmla="*/ 881471 h 118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995" h="1184993">
                <a:moveTo>
                  <a:pt x="1296995" y="881471"/>
                </a:moveTo>
                <a:lnTo>
                  <a:pt x="1296995" y="0"/>
                </a:lnTo>
                <a:lnTo>
                  <a:pt x="1223471" y="1641"/>
                </a:lnTo>
                <a:cubicBezTo>
                  <a:pt x="771668" y="33571"/>
                  <a:pt x="340937" y="260398"/>
                  <a:pt x="62067" y="647079"/>
                </a:cubicBezTo>
                <a:lnTo>
                  <a:pt x="0" y="743054"/>
                </a:lnTo>
                <a:lnTo>
                  <a:pt x="765460" y="1184993"/>
                </a:lnTo>
                <a:lnTo>
                  <a:pt x="819575" y="1109841"/>
                </a:lnTo>
                <a:cubicBezTo>
                  <a:pt x="940568" y="973393"/>
                  <a:pt x="1109052" y="893573"/>
                  <a:pt x="1284822" y="881151"/>
                </a:cubicBezTo>
                <a:lnTo>
                  <a:pt x="1296995" y="881471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8DCB9BAD-A9B5-354D-AAB1-59C78DCFC3E6}"/>
              </a:ext>
            </a:extLst>
          </p:cNvPr>
          <p:cNvSpPr/>
          <p:nvPr/>
        </p:nvSpPr>
        <p:spPr>
          <a:xfrm rot="18000000" flipV="1">
            <a:off x="3282607" y="3826904"/>
            <a:ext cx="954700" cy="1481195"/>
          </a:xfrm>
          <a:custGeom>
            <a:avLst/>
            <a:gdLst>
              <a:gd name="connsiteX0" fmla="*/ 950080 w 954700"/>
              <a:gd name="connsiteY0" fmla="*/ 1040516 h 1481195"/>
              <a:gd name="connsiteX1" fmla="*/ 905197 w 954700"/>
              <a:gd name="connsiteY1" fmla="*/ 920308 h 1481195"/>
              <a:gd name="connsiteX2" fmla="*/ 916674 w 954700"/>
              <a:gd name="connsiteY2" fmla="*/ 526379 h 1481195"/>
              <a:gd name="connsiteX3" fmla="*/ 954700 w 954700"/>
              <a:gd name="connsiteY3" fmla="*/ 441939 h 1481195"/>
              <a:gd name="connsiteX4" fmla="*/ 189240 w 954700"/>
              <a:gd name="connsiteY4" fmla="*/ 0 h 1481195"/>
              <a:gd name="connsiteX5" fmla="*/ 137158 w 954700"/>
              <a:gd name="connsiteY5" fmla="*/ 101736 h 1481195"/>
              <a:gd name="connsiteX6" fmla="*/ 158894 w 954700"/>
              <a:gd name="connsiteY6" fmla="*/ 1430261 h 1481195"/>
              <a:gd name="connsiteX7" fmla="*/ 186803 w 954700"/>
              <a:gd name="connsiteY7" fmla="*/ 1481195 h 1481195"/>
              <a:gd name="connsiteX8" fmla="*/ 950080 w 954700"/>
              <a:gd name="connsiteY8" fmla="*/ 1040516 h 1481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4700" h="1481195">
                <a:moveTo>
                  <a:pt x="950080" y="1040516"/>
                </a:moveTo>
                <a:lnTo>
                  <a:pt x="905197" y="920308"/>
                </a:lnTo>
                <a:cubicBezTo>
                  <a:pt x="871111" y="793097"/>
                  <a:pt x="873421" y="656134"/>
                  <a:pt x="916674" y="526379"/>
                </a:cubicBezTo>
                <a:lnTo>
                  <a:pt x="954700" y="441939"/>
                </a:lnTo>
                <a:lnTo>
                  <a:pt x="189240" y="0"/>
                </a:lnTo>
                <a:lnTo>
                  <a:pt x="137158" y="101736"/>
                </a:lnTo>
                <a:cubicBezTo>
                  <a:pt x="-58283" y="536586"/>
                  <a:pt x="-39355" y="1023023"/>
                  <a:pt x="158894" y="1430261"/>
                </a:cubicBezTo>
                <a:lnTo>
                  <a:pt x="186803" y="1481195"/>
                </a:lnTo>
                <a:lnTo>
                  <a:pt x="950080" y="1040516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1831E3-CC6C-994A-92FB-C5E08C89E110}"/>
              </a:ext>
            </a:extLst>
          </p:cNvPr>
          <p:cNvSpPr txBox="1"/>
          <p:nvPr/>
        </p:nvSpPr>
        <p:spPr>
          <a:xfrm>
            <a:off x="3118443" y="190903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F7908C-19F2-F948-8728-569F50B33156}"/>
              </a:ext>
            </a:extLst>
          </p:cNvPr>
          <p:cNvSpPr txBox="1"/>
          <p:nvPr/>
        </p:nvSpPr>
        <p:spPr>
          <a:xfrm>
            <a:off x="5181414" y="195769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37A8CC8-07DB-1C4A-A164-D06CEA7B2C8A}"/>
              </a:ext>
            </a:extLst>
          </p:cNvPr>
          <p:cNvSpPr txBox="1"/>
          <p:nvPr/>
        </p:nvSpPr>
        <p:spPr>
          <a:xfrm>
            <a:off x="5929510" y="3421892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6DA5AB-8BF5-644D-BBAC-59A4732CF8BA}"/>
              </a:ext>
            </a:extLst>
          </p:cNvPr>
          <p:cNvSpPr txBox="1"/>
          <p:nvPr/>
        </p:nvSpPr>
        <p:spPr>
          <a:xfrm>
            <a:off x="5036983" y="503880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AC2962-694E-E940-AA56-8E5BF5E072C0}"/>
              </a:ext>
            </a:extLst>
          </p:cNvPr>
          <p:cNvSpPr txBox="1"/>
          <p:nvPr/>
        </p:nvSpPr>
        <p:spPr>
          <a:xfrm>
            <a:off x="3102600" y="499255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C43647-2F7E-8E4F-911C-9E78021B0656}"/>
              </a:ext>
            </a:extLst>
          </p:cNvPr>
          <p:cNvSpPr txBox="1"/>
          <p:nvPr/>
        </p:nvSpPr>
        <p:spPr>
          <a:xfrm>
            <a:off x="2290537" y="350878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F84808F-DF6A-334E-9E35-C594DA772D30}"/>
              </a:ext>
            </a:extLst>
          </p:cNvPr>
          <p:cNvSpPr/>
          <p:nvPr/>
        </p:nvSpPr>
        <p:spPr>
          <a:xfrm>
            <a:off x="5255356" y="3238252"/>
            <a:ext cx="4409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AC906BF-3829-034B-BCAE-0CB8D0474A4D}"/>
              </a:ext>
            </a:extLst>
          </p:cNvPr>
          <p:cNvSpPr/>
          <p:nvPr/>
        </p:nvSpPr>
        <p:spPr>
          <a:xfrm>
            <a:off x="4573388" y="4263680"/>
            <a:ext cx="4409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9ED581-103E-2B4F-86CC-1E1B2187A977}"/>
              </a:ext>
            </a:extLst>
          </p:cNvPr>
          <p:cNvSpPr/>
          <p:nvPr/>
        </p:nvSpPr>
        <p:spPr>
          <a:xfrm>
            <a:off x="3548563" y="4319584"/>
            <a:ext cx="4409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D47655-A54A-8C41-9231-365C1D83E8A8}"/>
              </a:ext>
            </a:extLst>
          </p:cNvPr>
          <p:cNvSpPr/>
          <p:nvPr/>
        </p:nvSpPr>
        <p:spPr>
          <a:xfrm>
            <a:off x="2925583" y="3260186"/>
            <a:ext cx="4409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6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E5C5DB-63A5-2145-912C-9E42B7D61BD2}"/>
              </a:ext>
            </a:extLst>
          </p:cNvPr>
          <p:cNvGrpSpPr/>
          <p:nvPr/>
        </p:nvGrpSpPr>
        <p:grpSpPr>
          <a:xfrm>
            <a:off x="5696349" y="2593581"/>
            <a:ext cx="2717407" cy="1057337"/>
            <a:chOff x="5826288" y="2534858"/>
            <a:chExt cx="2203505" cy="105733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BF3B22C-4950-7B40-9E83-F7DAD9E801D3}"/>
                </a:ext>
              </a:extLst>
            </p:cNvPr>
            <p:cNvSpPr txBox="1"/>
            <p:nvPr/>
          </p:nvSpPr>
          <p:spPr>
            <a:xfrm>
              <a:off x="6643894" y="2534858"/>
              <a:ext cx="13858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B0F0"/>
                  </a:solidFill>
                </a:rPr>
                <a:t>front </a:t>
              </a:r>
              <a:r>
                <a:rPr lang="en-US" sz="2000" b="1" dirty="0" err="1">
                  <a:solidFill>
                    <a:srgbClr val="00B0F0"/>
                  </a:solidFill>
                </a:rPr>
                <a:t>idx</a:t>
              </a:r>
              <a:r>
                <a:rPr lang="en-US" sz="2000" b="1" dirty="0">
                  <a:solidFill>
                    <a:srgbClr val="00B0F0"/>
                  </a:solidFill>
                </a:rPr>
                <a:t> = 2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CE6EA6E-5BFB-C746-A9AA-4C83ECCDDCBF}"/>
                </a:ext>
              </a:extLst>
            </p:cNvPr>
            <p:cNvCxnSpPr>
              <a:cxnSpLocks/>
              <a:endCxn id="46" idx="3"/>
            </p:cNvCxnSpPr>
            <p:nvPr/>
          </p:nvCxnSpPr>
          <p:spPr>
            <a:xfrm flipH="1">
              <a:off x="5826288" y="2866983"/>
              <a:ext cx="814320" cy="725212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53ADFB-3E11-5B42-8B83-F03684B0C893}"/>
              </a:ext>
            </a:extLst>
          </p:cNvPr>
          <p:cNvGrpSpPr/>
          <p:nvPr/>
        </p:nvGrpSpPr>
        <p:grpSpPr>
          <a:xfrm>
            <a:off x="386396" y="2738780"/>
            <a:ext cx="2539187" cy="875349"/>
            <a:chOff x="1073480" y="2680057"/>
            <a:chExt cx="2539187" cy="87534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279BA59-6BDC-1F40-B95D-79EEC239175A}"/>
                </a:ext>
              </a:extLst>
            </p:cNvPr>
            <p:cNvSpPr txBox="1"/>
            <p:nvPr/>
          </p:nvSpPr>
          <p:spPr>
            <a:xfrm>
              <a:off x="1073480" y="2680057"/>
              <a:ext cx="137963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end </a:t>
              </a:r>
              <a:r>
                <a:rPr lang="en-US" sz="2000" b="1" dirty="0" err="1">
                  <a:solidFill>
                    <a:srgbClr val="FF0000"/>
                  </a:solidFill>
                </a:rPr>
                <a:t>idx</a:t>
              </a:r>
              <a:r>
                <a:rPr lang="en-US" sz="2000" b="1" dirty="0">
                  <a:solidFill>
                    <a:srgbClr val="FF0000"/>
                  </a:solidFill>
                </a:rPr>
                <a:t> = 5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616A46C-9DBA-5C42-9F85-2F7883D16FE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2370449" y="3074732"/>
              <a:ext cx="1242218" cy="4806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5CCD96F-BDB9-8F4A-9C20-38C70F0321C4}"/>
              </a:ext>
            </a:extLst>
          </p:cNvPr>
          <p:cNvGrpSpPr/>
          <p:nvPr/>
        </p:nvGrpSpPr>
        <p:grpSpPr>
          <a:xfrm>
            <a:off x="5014381" y="4617623"/>
            <a:ext cx="3057028" cy="574982"/>
            <a:chOff x="5128726" y="4617623"/>
            <a:chExt cx="2548281" cy="57498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F7CAA7E-4F4C-EF46-8816-DA0D9EF8E4D1}"/>
                </a:ext>
              </a:extLst>
            </p:cNvPr>
            <p:cNvSpPr txBox="1"/>
            <p:nvPr/>
          </p:nvSpPr>
          <p:spPr>
            <a:xfrm>
              <a:off x="6291108" y="4792495"/>
              <a:ext cx="13858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B0F0"/>
                  </a:solidFill>
                </a:rPr>
                <a:t>front </a:t>
              </a:r>
              <a:r>
                <a:rPr lang="en-US" sz="2000" b="1" dirty="0" err="1">
                  <a:solidFill>
                    <a:srgbClr val="00B0F0"/>
                  </a:solidFill>
                </a:rPr>
                <a:t>idx</a:t>
              </a:r>
              <a:r>
                <a:rPr lang="en-US" sz="2000" b="1" dirty="0">
                  <a:solidFill>
                    <a:srgbClr val="00B0F0"/>
                  </a:solidFill>
                </a:rPr>
                <a:t> = 3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F6B143F-F92E-5F49-8720-CE498408234A}"/>
                </a:ext>
              </a:extLst>
            </p:cNvPr>
            <p:cNvCxnSpPr>
              <a:cxnSpLocks/>
              <a:endCxn id="47" idx="3"/>
            </p:cNvCxnSpPr>
            <p:nvPr/>
          </p:nvCxnSpPr>
          <p:spPr>
            <a:xfrm flipH="1" flipV="1">
              <a:off x="5128726" y="4617623"/>
              <a:ext cx="1120178" cy="346207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39D29AE3-B633-EC41-832C-6AE7F40EE44A}"/>
              </a:ext>
            </a:extLst>
          </p:cNvPr>
          <p:cNvSpPr/>
          <p:nvPr/>
        </p:nvSpPr>
        <p:spPr>
          <a:xfrm>
            <a:off x="3575149" y="2300736"/>
            <a:ext cx="4409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8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0AA3B0-C7CB-A540-A4D0-CA52683F1585}"/>
              </a:ext>
            </a:extLst>
          </p:cNvPr>
          <p:cNvGrpSpPr/>
          <p:nvPr/>
        </p:nvGrpSpPr>
        <p:grpSpPr>
          <a:xfrm>
            <a:off x="2310529" y="936329"/>
            <a:ext cx="1379637" cy="1496488"/>
            <a:chOff x="2997613" y="877606"/>
            <a:chExt cx="1379637" cy="149648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B94913A-2F83-8948-9430-D427C5319764}"/>
                </a:ext>
              </a:extLst>
            </p:cNvPr>
            <p:cNvSpPr txBox="1"/>
            <p:nvPr/>
          </p:nvSpPr>
          <p:spPr>
            <a:xfrm>
              <a:off x="2997613" y="877606"/>
              <a:ext cx="137963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end </a:t>
              </a:r>
              <a:r>
                <a:rPr lang="en-US" sz="2000" b="1" dirty="0" err="1">
                  <a:solidFill>
                    <a:srgbClr val="FF0000"/>
                  </a:solidFill>
                </a:rPr>
                <a:t>idx</a:t>
              </a:r>
              <a:r>
                <a:rPr lang="en-US" sz="2000" b="1" dirty="0">
                  <a:solidFill>
                    <a:srgbClr val="FF0000"/>
                  </a:solidFill>
                </a:rPr>
                <a:t> = 0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0364C28-3C2D-D640-8A8F-821E60ED0ECD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>
              <a:off x="3687432" y="1277716"/>
              <a:ext cx="689818" cy="109637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5008377-01A6-7642-B1EC-D829A625D310}"/>
                  </a:ext>
                </a:extLst>
              </p:cNvPr>
              <p:cNvSpPr txBox="1"/>
              <p:nvPr/>
            </p:nvSpPr>
            <p:spPr>
              <a:xfrm>
                <a:off x="6700585" y="3973255"/>
                <a:ext cx="23916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front</m:t>
                      </m:r>
                      <m:r>
                        <m:rPr>
                          <m:nor/>
                        </m:rPr>
                        <a:rPr lang="en-US" sz="1400"/>
                        <m:t> = (</m:t>
                      </m:r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front</m:t>
                      </m:r>
                      <m:r>
                        <m:rPr>
                          <m:nor/>
                        </m:rPr>
                        <a:rPr lang="en-US" sz="1400"/>
                        <m:t> + 1) % </m:t>
                      </m:r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data</m:t>
                      </m:r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length</m:t>
                      </m:r>
                      <m:r>
                        <m:rPr>
                          <m:nor/>
                        </m:rPr>
                        <a:rPr lang="en-US" sz="1400"/>
                        <m:t>;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5008377-01A6-7642-B1EC-D829A625D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585" y="3973255"/>
                <a:ext cx="2391680" cy="215444"/>
              </a:xfrm>
              <a:prstGeom prst="rect">
                <a:avLst/>
              </a:prstGeom>
              <a:blipFill>
                <a:blip r:embed="rId2"/>
                <a:stretch>
                  <a:fillRect l="-1579" t="-22222" r="-526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9B8E8DE-69D4-F345-8FA2-2B3B1B0B2C82}"/>
                  </a:ext>
                </a:extLst>
              </p:cNvPr>
              <p:cNvSpPr txBox="1"/>
              <p:nvPr/>
            </p:nvSpPr>
            <p:spPr>
              <a:xfrm>
                <a:off x="428659" y="2142614"/>
                <a:ext cx="22345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400" b="0" i="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nd</m:t>
                      </m:r>
                      <m:r>
                        <m:rPr>
                          <m:nor/>
                        </m:rPr>
                        <a:rPr lang="en-US" sz="1400"/>
                        <m:t> = (</m:t>
                      </m:r>
                      <m:r>
                        <m:rPr>
                          <m:nor/>
                        </m:rPr>
                        <a:rPr lang="en-US" sz="1400" b="0" i="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end</m:t>
                      </m:r>
                      <m:r>
                        <m:rPr>
                          <m:nor/>
                        </m:rPr>
                        <a:rPr lang="en-US" sz="1400"/>
                        <m:t> + 1) % </m:t>
                      </m:r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data</m:t>
                      </m:r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length</m:t>
                      </m:r>
                      <m:r>
                        <m:rPr>
                          <m:nor/>
                        </m:rPr>
                        <a:rPr lang="en-US" sz="1400"/>
                        <m:t>;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9B8E8DE-69D4-F345-8FA2-2B3B1B0B2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59" y="2142614"/>
                <a:ext cx="2234586" cy="215444"/>
              </a:xfrm>
              <a:prstGeom prst="rect">
                <a:avLst/>
              </a:prstGeom>
              <a:blipFill>
                <a:blip r:embed="rId3"/>
                <a:stretch>
                  <a:fillRect l="-565" t="-22222" r="-1130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9E3FA7-FAF4-854E-B647-3058DF568E35}"/>
                  </a:ext>
                </a:extLst>
              </p:cNvPr>
              <p:cNvSpPr txBox="1"/>
              <p:nvPr/>
            </p:nvSpPr>
            <p:spPr>
              <a:xfrm>
                <a:off x="7341348" y="3945848"/>
                <a:ext cx="124393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front</m:t>
                      </m:r>
                      <m:r>
                        <m:rPr>
                          <m:nor/>
                        </m:rPr>
                        <a:rPr lang="en-US" sz="1400"/>
                        <m:t> = </m:t>
                      </m:r>
                      <m:r>
                        <m:rPr>
                          <m:nor/>
                        </m:rPr>
                        <a:rPr lang="en-US" sz="1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front</m:t>
                      </m:r>
                      <m:r>
                        <m:rPr>
                          <m:nor/>
                        </m:rPr>
                        <a:rPr lang="en-US" sz="1400"/>
                        <m:t> + 1</m:t>
                      </m:r>
                      <m:r>
                        <m:rPr>
                          <m:nor/>
                        </m:rPr>
                        <a:rPr lang="en-US" sz="1400" b="0" i="0" smtClean="0"/>
                        <m:t>;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9E3FA7-FAF4-854E-B647-3058DF568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348" y="3945848"/>
                <a:ext cx="1243930" cy="215444"/>
              </a:xfrm>
              <a:prstGeom prst="rect">
                <a:avLst/>
              </a:prstGeom>
              <a:blipFill>
                <a:blip r:embed="rId4"/>
                <a:stretch>
                  <a:fillRect l="-2020" t="-22222" r="-3030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057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66" grpId="0"/>
      <p:bldP spid="29" grpId="0"/>
      <p:bldP spid="77" grpId="0"/>
      <p:bldP spid="78" grpId="0"/>
      <p:bldP spid="7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3429250" y="238659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3980579" y="238659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4531908" y="238659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5083237" y="238659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5634566" y="238659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6185895" y="238659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92091-4652-E146-B5E9-041141CE6186}"/>
              </a:ext>
            </a:extLst>
          </p:cNvPr>
          <p:cNvSpPr txBox="1"/>
          <p:nvPr/>
        </p:nvSpPr>
        <p:spPr>
          <a:xfrm>
            <a:off x="2149261" y="298499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poll()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3429250" y="2984996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76C648-5BD5-D24D-9314-059D3672C41D}"/>
              </a:ext>
            </a:extLst>
          </p:cNvPr>
          <p:cNvSpPr txBox="1"/>
          <p:nvPr/>
        </p:nvSpPr>
        <p:spPr>
          <a:xfrm>
            <a:off x="2149261" y="358339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poll()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2AE16-60C0-424D-8F99-E4E5D0AF28A7}"/>
              </a:ext>
            </a:extLst>
          </p:cNvPr>
          <p:cNvGrpSpPr/>
          <p:nvPr/>
        </p:nvGrpSpPr>
        <p:grpSpPr>
          <a:xfrm>
            <a:off x="3429250" y="3583396"/>
            <a:ext cx="3307974" cy="430306"/>
            <a:chOff x="2658367" y="4427222"/>
            <a:chExt cx="3307974" cy="4303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7BAC9A-9104-F644-B392-416484B8D0D1}"/>
                </a:ext>
              </a:extLst>
            </p:cNvPr>
            <p:cNvSpPr/>
            <p:nvPr/>
          </p:nvSpPr>
          <p:spPr>
            <a:xfrm>
              <a:off x="2658367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0729F7-5A4D-2847-B5DF-8F31545FC3AF}"/>
                </a:ext>
              </a:extLst>
            </p:cNvPr>
            <p:cNvSpPr/>
            <p:nvPr/>
          </p:nvSpPr>
          <p:spPr>
            <a:xfrm>
              <a:off x="3209696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E8092C-77AF-0F46-B64B-9F26B584095A}"/>
                </a:ext>
              </a:extLst>
            </p:cNvPr>
            <p:cNvSpPr/>
            <p:nvPr/>
          </p:nvSpPr>
          <p:spPr>
            <a:xfrm>
              <a:off x="3761025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746477-7BBB-B045-B06D-8616196AEE48}"/>
                </a:ext>
              </a:extLst>
            </p:cNvPr>
            <p:cNvSpPr/>
            <p:nvPr/>
          </p:nvSpPr>
          <p:spPr>
            <a:xfrm>
              <a:off x="4312354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065CB0-E3F2-684D-9460-1F7BDA69D725}"/>
                </a:ext>
              </a:extLst>
            </p:cNvPr>
            <p:cNvSpPr/>
            <p:nvPr/>
          </p:nvSpPr>
          <p:spPr>
            <a:xfrm>
              <a:off x="4863683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B07FD5-66E4-A94B-AFFF-8EFF63FA1408}"/>
                </a:ext>
              </a:extLst>
            </p:cNvPr>
            <p:cNvSpPr/>
            <p:nvPr/>
          </p:nvSpPr>
          <p:spPr>
            <a:xfrm>
              <a:off x="5415012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2032242" y="4182342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add(6)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068B0D-F1ED-804B-A493-8D7757941751}"/>
              </a:ext>
            </a:extLst>
          </p:cNvPr>
          <p:cNvSpPr/>
          <p:nvPr/>
        </p:nvSpPr>
        <p:spPr>
          <a:xfrm>
            <a:off x="3429250" y="4182343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F67F5C-9E6E-4645-9AB6-B9CC5CB9467B}"/>
              </a:ext>
            </a:extLst>
          </p:cNvPr>
          <p:cNvSpPr/>
          <p:nvPr/>
        </p:nvSpPr>
        <p:spPr>
          <a:xfrm>
            <a:off x="3980579" y="418234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EF0A9A-AFA7-B14D-9E20-4E9E2CF79FFE}"/>
              </a:ext>
            </a:extLst>
          </p:cNvPr>
          <p:cNvSpPr/>
          <p:nvPr/>
        </p:nvSpPr>
        <p:spPr>
          <a:xfrm>
            <a:off x="4531908" y="4182343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AFED9D-E1B1-4E48-B0EA-C00B04AB947E}"/>
              </a:ext>
            </a:extLst>
          </p:cNvPr>
          <p:cNvSpPr/>
          <p:nvPr/>
        </p:nvSpPr>
        <p:spPr>
          <a:xfrm>
            <a:off x="5083237" y="418234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8404EC-40D4-4046-B99F-33D9F3500F39}"/>
              </a:ext>
            </a:extLst>
          </p:cNvPr>
          <p:cNvSpPr/>
          <p:nvPr/>
        </p:nvSpPr>
        <p:spPr>
          <a:xfrm>
            <a:off x="5634566" y="4182343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2D920B-5FB0-CD42-BF2A-20019E76ACD3}"/>
              </a:ext>
            </a:extLst>
          </p:cNvPr>
          <p:cNvSpPr/>
          <p:nvPr/>
        </p:nvSpPr>
        <p:spPr>
          <a:xfrm>
            <a:off x="6185895" y="418234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2032242" y="4780742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add(7)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A2253C-1359-064F-A523-03F48237D10D}"/>
              </a:ext>
            </a:extLst>
          </p:cNvPr>
          <p:cNvGrpSpPr/>
          <p:nvPr/>
        </p:nvGrpSpPr>
        <p:grpSpPr>
          <a:xfrm>
            <a:off x="3429250" y="4780742"/>
            <a:ext cx="3307974" cy="430306"/>
            <a:chOff x="2774909" y="4756345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774909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326238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877567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428896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4980225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531554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FD0BB41-155D-F340-B99E-2CD5348F9304}"/>
              </a:ext>
            </a:extLst>
          </p:cNvPr>
          <p:cNvSpPr txBox="1"/>
          <p:nvPr/>
        </p:nvSpPr>
        <p:spPr>
          <a:xfrm>
            <a:off x="2032242" y="5440661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add(8)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CA385F-6035-834B-B06D-B42DCC7241C0}"/>
              </a:ext>
            </a:extLst>
          </p:cNvPr>
          <p:cNvGrpSpPr/>
          <p:nvPr/>
        </p:nvGrpSpPr>
        <p:grpSpPr>
          <a:xfrm>
            <a:off x="3429250" y="5440661"/>
            <a:ext cx="3307974" cy="430306"/>
            <a:chOff x="2774909" y="5416264"/>
            <a:chExt cx="3307974" cy="43030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EA83C6A-7CFC-7B47-8B54-4CCE14EECD0D}"/>
                </a:ext>
              </a:extLst>
            </p:cNvPr>
            <p:cNvSpPr/>
            <p:nvPr/>
          </p:nvSpPr>
          <p:spPr>
            <a:xfrm>
              <a:off x="2774909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328844-35EE-CE44-A736-C4121822A85A}"/>
                </a:ext>
              </a:extLst>
            </p:cNvPr>
            <p:cNvSpPr/>
            <p:nvPr/>
          </p:nvSpPr>
          <p:spPr>
            <a:xfrm>
              <a:off x="3326238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E6EED4-EB22-6445-A86A-F9D8679E0DE0}"/>
                </a:ext>
              </a:extLst>
            </p:cNvPr>
            <p:cNvSpPr/>
            <p:nvPr/>
          </p:nvSpPr>
          <p:spPr>
            <a:xfrm>
              <a:off x="3877567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C72071-9AB5-2044-BC4E-6E03FB357BC8}"/>
                </a:ext>
              </a:extLst>
            </p:cNvPr>
            <p:cNvSpPr/>
            <p:nvPr/>
          </p:nvSpPr>
          <p:spPr>
            <a:xfrm>
              <a:off x="4428896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EF2EE39-DF19-0140-9B43-A3F3B6CED4A1}"/>
                </a:ext>
              </a:extLst>
            </p:cNvPr>
            <p:cNvSpPr/>
            <p:nvPr/>
          </p:nvSpPr>
          <p:spPr>
            <a:xfrm>
              <a:off x="4980225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50FA26-3D8B-394E-933B-2CE634150754}"/>
                </a:ext>
              </a:extLst>
            </p:cNvPr>
            <p:cNvSpPr/>
            <p:nvPr/>
          </p:nvSpPr>
          <p:spPr>
            <a:xfrm>
              <a:off x="5531554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60F6B7-A63C-B146-9E44-F4575A2DB766}"/>
              </a:ext>
            </a:extLst>
          </p:cNvPr>
          <p:cNvSpPr txBox="1"/>
          <p:nvPr/>
        </p:nvSpPr>
        <p:spPr>
          <a:xfrm>
            <a:off x="6911706" y="550163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Full!</a:t>
            </a:r>
          </a:p>
        </p:txBody>
      </p:sp>
    </p:spTree>
    <p:extLst>
      <p:ext uri="{BB962C8B-B14F-4D97-AF65-F5344CB8AC3E}">
        <p14:creationId xmlns:p14="http://schemas.microsoft.com/office/powerpoint/2010/main" val="39890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476512" y="243103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add(6)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DA62F2-F8E7-AC41-B982-B9E69472DAC8}"/>
              </a:ext>
            </a:extLst>
          </p:cNvPr>
          <p:cNvGrpSpPr/>
          <p:nvPr/>
        </p:nvGrpSpPr>
        <p:grpSpPr>
          <a:xfrm>
            <a:off x="2873520" y="2431039"/>
            <a:ext cx="3307974" cy="430306"/>
            <a:chOff x="2873520" y="2431039"/>
            <a:chExt cx="3307974" cy="4303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068B0D-F1ED-804B-A493-8D7757941751}"/>
                </a:ext>
              </a:extLst>
            </p:cNvPr>
            <p:cNvSpPr/>
            <p:nvPr/>
          </p:nvSpPr>
          <p:spPr>
            <a:xfrm>
              <a:off x="2873520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F67F5C-9E6E-4645-9AB6-B9CC5CB9467B}"/>
                </a:ext>
              </a:extLst>
            </p:cNvPr>
            <p:cNvSpPr/>
            <p:nvPr/>
          </p:nvSpPr>
          <p:spPr>
            <a:xfrm>
              <a:off x="3424849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EF0A9A-AFA7-B14D-9E20-4E9E2CF79FFE}"/>
                </a:ext>
              </a:extLst>
            </p:cNvPr>
            <p:cNvSpPr/>
            <p:nvPr/>
          </p:nvSpPr>
          <p:spPr>
            <a:xfrm>
              <a:off x="3976178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AFED9D-E1B1-4E48-B0EA-C00B04AB947E}"/>
                </a:ext>
              </a:extLst>
            </p:cNvPr>
            <p:cNvSpPr/>
            <p:nvPr/>
          </p:nvSpPr>
          <p:spPr>
            <a:xfrm>
              <a:off x="4527507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8404EC-40D4-4046-B99F-33D9F3500F39}"/>
                </a:ext>
              </a:extLst>
            </p:cNvPr>
            <p:cNvSpPr/>
            <p:nvPr/>
          </p:nvSpPr>
          <p:spPr>
            <a:xfrm>
              <a:off x="5078836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42D920B-5FB0-CD42-BF2A-20019E76ACD3}"/>
                </a:ext>
              </a:extLst>
            </p:cNvPr>
            <p:cNvSpPr/>
            <p:nvPr/>
          </p:nvSpPr>
          <p:spPr>
            <a:xfrm>
              <a:off x="5630165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476512" y="302943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add(7)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5EA723-D83B-FA49-8AC3-01FB9F04277F}"/>
              </a:ext>
            </a:extLst>
          </p:cNvPr>
          <p:cNvGrpSpPr/>
          <p:nvPr/>
        </p:nvGrpSpPr>
        <p:grpSpPr>
          <a:xfrm>
            <a:off x="2873520" y="3029439"/>
            <a:ext cx="3307974" cy="430306"/>
            <a:chOff x="2873520" y="3029439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873520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424849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976178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527507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5078836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630165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FD0BB41-155D-F340-B99E-2CD5348F9304}"/>
              </a:ext>
            </a:extLst>
          </p:cNvPr>
          <p:cNvSpPr txBox="1"/>
          <p:nvPr/>
        </p:nvSpPr>
        <p:spPr>
          <a:xfrm>
            <a:off x="1476512" y="3689358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add(8)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D3C26C-DC39-A346-808F-11626736EB4D}"/>
              </a:ext>
            </a:extLst>
          </p:cNvPr>
          <p:cNvGrpSpPr/>
          <p:nvPr/>
        </p:nvGrpSpPr>
        <p:grpSpPr>
          <a:xfrm>
            <a:off x="2873520" y="3689358"/>
            <a:ext cx="3307974" cy="430306"/>
            <a:chOff x="2873520" y="3689358"/>
            <a:chExt cx="3307974" cy="43030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EA83C6A-7CFC-7B47-8B54-4CCE14EECD0D}"/>
                </a:ext>
              </a:extLst>
            </p:cNvPr>
            <p:cNvSpPr/>
            <p:nvPr/>
          </p:nvSpPr>
          <p:spPr>
            <a:xfrm>
              <a:off x="2873520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328844-35EE-CE44-A736-C4121822A85A}"/>
                </a:ext>
              </a:extLst>
            </p:cNvPr>
            <p:cNvSpPr/>
            <p:nvPr/>
          </p:nvSpPr>
          <p:spPr>
            <a:xfrm>
              <a:off x="3424849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E6EED4-EB22-6445-A86A-F9D8679E0DE0}"/>
                </a:ext>
              </a:extLst>
            </p:cNvPr>
            <p:cNvSpPr/>
            <p:nvPr/>
          </p:nvSpPr>
          <p:spPr>
            <a:xfrm>
              <a:off x="3976178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C72071-9AB5-2044-BC4E-6E03FB357BC8}"/>
                </a:ext>
              </a:extLst>
            </p:cNvPr>
            <p:cNvSpPr/>
            <p:nvPr/>
          </p:nvSpPr>
          <p:spPr>
            <a:xfrm>
              <a:off x="4527507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EF2EE39-DF19-0140-9B43-A3F3B6CED4A1}"/>
                </a:ext>
              </a:extLst>
            </p:cNvPr>
            <p:cNvSpPr/>
            <p:nvPr/>
          </p:nvSpPr>
          <p:spPr>
            <a:xfrm>
              <a:off x="5078836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50FA26-3D8B-394E-933B-2CE634150754}"/>
                </a:ext>
              </a:extLst>
            </p:cNvPr>
            <p:cNvSpPr/>
            <p:nvPr/>
          </p:nvSpPr>
          <p:spPr>
            <a:xfrm>
              <a:off x="5630165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60F6B7-A63C-B146-9E44-F4575A2DB766}"/>
              </a:ext>
            </a:extLst>
          </p:cNvPr>
          <p:cNvSpPr txBox="1"/>
          <p:nvPr/>
        </p:nvSpPr>
        <p:spPr>
          <a:xfrm>
            <a:off x="6355976" y="375033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432782-BBC3-B24C-84E4-6FFE8393EB12}"/>
              </a:ext>
            </a:extLst>
          </p:cNvPr>
          <p:cNvSpPr txBox="1"/>
          <p:nvPr/>
        </p:nvSpPr>
        <p:spPr>
          <a:xfrm>
            <a:off x="1476512" y="434927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poll()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CC8C36-A9C4-034B-8307-CE4FE11AD2A5}"/>
              </a:ext>
            </a:extLst>
          </p:cNvPr>
          <p:cNvGrpSpPr/>
          <p:nvPr/>
        </p:nvGrpSpPr>
        <p:grpSpPr>
          <a:xfrm>
            <a:off x="2873520" y="4349276"/>
            <a:ext cx="3307974" cy="430306"/>
            <a:chOff x="2873520" y="4349276"/>
            <a:chExt cx="3307974" cy="43030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9D2BEB-BFC3-8644-B8A1-F0EB1B1AC04D}"/>
                </a:ext>
              </a:extLst>
            </p:cNvPr>
            <p:cNvSpPr/>
            <p:nvPr/>
          </p:nvSpPr>
          <p:spPr>
            <a:xfrm>
              <a:off x="2873520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0F592D4-F231-D044-8097-04C5B4F2EC6B}"/>
                </a:ext>
              </a:extLst>
            </p:cNvPr>
            <p:cNvSpPr/>
            <p:nvPr/>
          </p:nvSpPr>
          <p:spPr>
            <a:xfrm>
              <a:off x="3424849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4F9BA1-0E77-4D4C-AB4B-7B387A6FE315}"/>
                </a:ext>
              </a:extLst>
            </p:cNvPr>
            <p:cNvSpPr/>
            <p:nvPr/>
          </p:nvSpPr>
          <p:spPr>
            <a:xfrm>
              <a:off x="3976178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8BA4EC2-C65F-184D-8068-E33C66927B30}"/>
                </a:ext>
              </a:extLst>
            </p:cNvPr>
            <p:cNvSpPr/>
            <p:nvPr/>
          </p:nvSpPr>
          <p:spPr>
            <a:xfrm>
              <a:off x="4527507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78CB1BC-A357-F449-A35D-3E0CD8C4841B}"/>
                </a:ext>
              </a:extLst>
            </p:cNvPr>
            <p:cNvSpPr/>
            <p:nvPr/>
          </p:nvSpPr>
          <p:spPr>
            <a:xfrm>
              <a:off x="5078836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C2A6D4E-58CB-4641-B200-2B53C8701FC1}"/>
                </a:ext>
              </a:extLst>
            </p:cNvPr>
            <p:cNvSpPr/>
            <p:nvPr/>
          </p:nvSpPr>
          <p:spPr>
            <a:xfrm>
              <a:off x="5630165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53A2F83-54D1-974B-B319-7BC438106916}"/>
              </a:ext>
            </a:extLst>
          </p:cNvPr>
          <p:cNvSpPr txBox="1"/>
          <p:nvPr/>
        </p:nvSpPr>
        <p:spPr>
          <a:xfrm>
            <a:off x="1160853" y="5097704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poll() x 4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ADBBD6-366D-DB45-89E8-3463C1871CD8}"/>
              </a:ext>
            </a:extLst>
          </p:cNvPr>
          <p:cNvGrpSpPr/>
          <p:nvPr/>
        </p:nvGrpSpPr>
        <p:grpSpPr>
          <a:xfrm>
            <a:off x="2918013" y="5086578"/>
            <a:ext cx="3307974" cy="430306"/>
            <a:chOff x="2918013" y="5086578"/>
            <a:chExt cx="3307974" cy="43030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4A73823-E7B9-8B4F-B5C8-BE8FD7C2098D}"/>
                </a:ext>
              </a:extLst>
            </p:cNvPr>
            <p:cNvSpPr/>
            <p:nvPr/>
          </p:nvSpPr>
          <p:spPr>
            <a:xfrm>
              <a:off x="2918013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FAC7F24-9986-B54E-8219-86675DF22A5D}"/>
                </a:ext>
              </a:extLst>
            </p:cNvPr>
            <p:cNvSpPr/>
            <p:nvPr/>
          </p:nvSpPr>
          <p:spPr>
            <a:xfrm>
              <a:off x="3469342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8</a:t>
              </a:r>
              <a:r>
                <a:rPr lang="en-US" dirty="0">
                  <a:solidFill>
                    <a:schemeClr val="tx1"/>
                  </a:solidFill>
                </a:rPr>
                <a:t>/</a:t>
              </a:r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D6E7D3C-D3E5-9446-8397-21A85FF51EE5}"/>
                </a:ext>
              </a:extLst>
            </p:cNvPr>
            <p:cNvSpPr/>
            <p:nvPr/>
          </p:nvSpPr>
          <p:spPr>
            <a:xfrm>
              <a:off x="4020671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F5CE859-D319-2E4E-BA6A-868626B465A6}"/>
                </a:ext>
              </a:extLst>
            </p:cNvPr>
            <p:cNvSpPr/>
            <p:nvPr/>
          </p:nvSpPr>
          <p:spPr>
            <a:xfrm>
              <a:off x="4572000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715E91A-CF76-3042-B4DD-D9B37509FF32}"/>
                </a:ext>
              </a:extLst>
            </p:cNvPr>
            <p:cNvSpPr/>
            <p:nvPr/>
          </p:nvSpPr>
          <p:spPr>
            <a:xfrm>
              <a:off x="5123329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B5D4AC-3122-2842-B0F9-EF65D327250C}"/>
                </a:ext>
              </a:extLst>
            </p:cNvPr>
            <p:cNvSpPr/>
            <p:nvPr/>
          </p:nvSpPr>
          <p:spPr>
            <a:xfrm>
              <a:off x="5674658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E095B5F-AE40-9349-8146-408515556D13}"/>
              </a:ext>
            </a:extLst>
          </p:cNvPr>
          <p:cNvSpPr txBox="1"/>
          <p:nvPr/>
        </p:nvSpPr>
        <p:spPr>
          <a:xfrm>
            <a:off x="1340147" y="5742282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poll()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BB95F46-F479-BE44-97C1-42E0044F9A90}"/>
              </a:ext>
            </a:extLst>
          </p:cNvPr>
          <p:cNvGrpSpPr/>
          <p:nvPr/>
        </p:nvGrpSpPr>
        <p:grpSpPr>
          <a:xfrm>
            <a:off x="2918013" y="5742282"/>
            <a:ext cx="3307974" cy="430306"/>
            <a:chOff x="2918013" y="5086578"/>
            <a:chExt cx="3307974" cy="430306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BCD38F1-F3E9-A145-A26F-39ADB5B0954C}"/>
                </a:ext>
              </a:extLst>
            </p:cNvPr>
            <p:cNvSpPr/>
            <p:nvPr/>
          </p:nvSpPr>
          <p:spPr>
            <a:xfrm>
              <a:off x="2918013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E23F373-95FC-AF42-8098-B1FA48E65F55}"/>
                </a:ext>
              </a:extLst>
            </p:cNvPr>
            <p:cNvSpPr/>
            <p:nvPr/>
          </p:nvSpPr>
          <p:spPr>
            <a:xfrm>
              <a:off x="3469342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1EC2D29-63B9-5A4F-B06C-B66D51153DAB}"/>
                </a:ext>
              </a:extLst>
            </p:cNvPr>
            <p:cNvSpPr/>
            <p:nvPr/>
          </p:nvSpPr>
          <p:spPr>
            <a:xfrm>
              <a:off x="4020671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AC860F8-B3AD-854F-BE7C-E4775B2071BF}"/>
                </a:ext>
              </a:extLst>
            </p:cNvPr>
            <p:cNvSpPr/>
            <p:nvPr/>
          </p:nvSpPr>
          <p:spPr>
            <a:xfrm>
              <a:off x="4572000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9158A3E-3246-6C4E-80EE-85F42FE50F4E}"/>
                </a:ext>
              </a:extLst>
            </p:cNvPr>
            <p:cNvSpPr/>
            <p:nvPr/>
          </p:nvSpPr>
          <p:spPr>
            <a:xfrm>
              <a:off x="5123329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8638F2E-E9C4-4C42-A797-AE71B01F2382}"/>
                </a:ext>
              </a:extLst>
            </p:cNvPr>
            <p:cNvSpPr/>
            <p:nvPr/>
          </p:nvSpPr>
          <p:spPr>
            <a:xfrm>
              <a:off x="5674658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0AC888E2-19B7-A14D-A63B-F2C6CF9520D2}"/>
              </a:ext>
            </a:extLst>
          </p:cNvPr>
          <p:cNvSpPr txBox="1"/>
          <p:nvPr/>
        </p:nvSpPr>
        <p:spPr>
          <a:xfrm>
            <a:off x="6355976" y="5803255"/>
            <a:ext cx="78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409965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4" grpId="0"/>
      <p:bldP spid="78" grpId="0"/>
      <p:bldP spid="8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5366B-E4D1-0248-885E-3CD60814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Queue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6E027F-1D83-104D-8F95-7CFF9B37CCB2}"/>
                  </a:ext>
                </a:extLst>
              </p:cNvPr>
              <p:cNvSpPr txBox="1"/>
              <p:nvPr/>
            </p:nvSpPr>
            <p:spPr>
              <a:xfrm>
                <a:off x="772431" y="3066648"/>
                <a:ext cx="48378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front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Idx</m:t>
                      </m:r>
                      <m:r>
                        <m:rPr>
                          <m:nor/>
                        </m:rPr>
                        <a:rPr lang="en-US" sz="2400"/>
                        <m:t> = (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front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Idx</m:t>
                      </m:r>
                      <m:r>
                        <m:rPr>
                          <m:nor/>
                        </m:rPr>
                        <a:rPr lang="en-US" sz="2400"/>
                        <m:t> + 1) % 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data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length</m:t>
                      </m:r>
                      <m:r>
                        <m:rPr>
                          <m:nor/>
                        </m:rPr>
                        <a:rPr lang="en-US" sz="2400"/>
                        <m:t>;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6E027F-1D83-104D-8F95-7CFF9B37C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31" y="3066648"/>
                <a:ext cx="4837863" cy="369332"/>
              </a:xfrm>
              <a:prstGeom prst="rect">
                <a:avLst/>
              </a:prstGeom>
              <a:blipFill>
                <a:blip r:embed="rId2"/>
                <a:stretch>
                  <a:fillRect l="-785" t="-20000" r="-785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7C61B4-19A4-7644-A5AA-DC422DB248FB}"/>
                  </a:ext>
                </a:extLst>
              </p:cNvPr>
              <p:cNvSpPr txBox="1"/>
              <p:nvPr/>
            </p:nvSpPr>
            <p:spPr>
              <a:xfrm>
                <a:off x="671756" y="4668837"/>
                <a:ext cx="46166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endIdx</m:t>
                      </m:r>
                      <m:r>
                        <m:rPr>
                          <m:nor/>
                        </m:rPr>
                        <a:rPr lang="en-US" sz="2400"/>
                        <m:t> = (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endIdx</m:t>
                      </m:r>
                      <m:r>
                        <m:rPr>
                          <m:nor/>
                        </m:rPr>
                        <a:rPr lang="en-US" sz="2400"/>
                        <m:t> + 1) % 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data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accent5">
                              <a:lumMod val="50000"/>
                              <a:lumOff val="50000"/>
                            </a:schemeClr>
                          </a:solidFill>
                        </a:rPr>
                        <m:t>length</m:t>
                      </m:r>
                      <m:r>
                        <m:rPr>
                          <m:nor/>
                        </m:rPr>
                        <a:rPr lang="en-US" sz="2400"/>
                        <m:t>;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7C61B4-19A4-7644-A5AA-DC422DB24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4668837"/>
                <a:ext cx="4616648" cy="369332"/>
              </a:xfrm>
              <a:prstGeom prst="rect">
                <a:avLst/>
              </a:prstGeom>
              <a:blipFill>
                <a:blip r:embed="rId3"/>
                <a:stretch>
                  <a:fillRect l="-1096" t="-20000" r="-822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758A22A-DAB5-894C-BA36-F62707FC6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23" y="2307208"/>
            <a:ext cx="2475814" cy="2243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29D91A-4C22-7A41-AFF9-A4AC53CC1A6C}"/>
              </a:ext>
            </a:extLst>
          </p:cNvPr>
          <p:cNvSpPr txBox="1"/>
          <p:nvPr/>
        </p:nvSpPr>
        <p:spPr>
          <a:xfrm>
            <a:off x="303981" y="2088213"/>
            <a:ext cx="19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When poll()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C971B-EEC5-C549-AB29-A7CD2B24B519}"/>
              </a:ext>
            </a:extLst>
          </p:cNvPr>
          <p:cNvSpPr txBox="1"/>
          <p:nvPr/>
        </p:nvSpPr>
        <p:spPr>
          <a:xfrm>
            <a:off x="303981" y="3691464"/>
            <a:ext cx="2686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When add(value)</a:t>
            </a:r>
          </a:p>
        </p:txBody>
      </p:sp>
    </p:spTree>
    <p:extLst>
      <p:ext uri="{BB962C8B-B14F-4D97-AF65-F5344CB8AC3E}">
        <p14:creationId xmlns:p14="http://schemas.microsoft.com/office/powerpoint/2010/main" val="41943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rogrammer at work sketch for your design Vector Image">
            <a:extLst>
              <a:ext uri="{FF2B5EF4-FFF2-40B4-BE49-F238E27FC236}">
                <a16:creationId xmlns:a16="http://schemas.microsoft.com/office/drawing/2014/main" id="{28885410-FF08-C74D-91F1-58015B7A1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/>
        </p:blipFill>
        <p:spPr bwMode="auto">
          <a:xfrm>
            <a:off x="3965640" y="2443659"/>
            <a:ext cx="1398734" cy="149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38DD41-711C-314F-A38F-C6C9D9339CB2}"/>
              </a:ext>
            </a:extLst>
          </p:cNvPr>
          <p:cNvSpPr/>
          <p:nvPr/>
        </p:nvSpPr>
        <p:spPr>
          <a:xfrm>
            <a:off x="2489200" y="4030701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Get starter code from here: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pdgetrf</a:t>
            </a:r>
            <a:r>
              <a:rPr lang="en-US" sz="1400" dirty="0"/>
              <a:t>/</a:t>
            </a:r>
            <a:r>
              <a:rPr lang="en-US" sz="1400" dirty="0" err="1"/>
              <a:t>array_queue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5664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476667"/>
            <a:ext cx="4021752" cy="1149088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 a value to a queue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9D05C-F508-D94E-9B31-99E6C820A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2428923"/>
            <a:ext cx="7962900" cy="332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C58BC7-B141-3041-A857-546592D93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169" y="676345"/>
            <a:ext cx="2409075" cy="85066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E2495EC-9D5F-9444-8206-D711D3ABC95A}"/>
              </a:ext>
            </a:extLst>
          </p:cNvPr>
          <p:cNvGrpSpPr/>
          <p:nvPr/>
        </p:nvGrpSpPr>
        <p:grpSpPr>
          <a:xfrm>
            <a:off x="7650735" y="54123"/>
            <a:ext cx="1379637" cy="1198512"/>
            <a:chOff x="7650735" y="54123"/>
            <a:chExt cx="1379637" cy="119851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D946194-F808-314F-9E36-C1946CDE338F}"/>
                </a:ext>
              </a:extLst>
            </p:cNvPr>
            <p:cNvGrpSpPr/>
            <p:nvPr/>
          </p:nvGrpSpPr>
          <p:grpSpPr>
            <a:xfrm>
              <a:off x="7650735" y="54123"/>
              <a:ext cx="1379637" cy="608111"/>
              <a:chOff x="3384497" y="575546"/>
              <a:chExt cx="1379637" cy="60811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149888-07C6-564A-BE3F-9E9B327CD584}"/>
                  </a:ext>
                </a:extLst>
              </p:cNvPr>
              <p:cNvSpPr txBox="1"/>
              <p:nvPr/>
            </p:nvSpPr>
            <p:spPr>
              <a:xfrm>
                <a:off x="3384497" y="575546"/>
                <a:ext cx="137963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F0000"/>
                    </a:solidFill>
                  </a:rPr>
                  <a:t>Add one more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FA7C2C3-C0AB-D848-8326-9F43D63F2C57}"/>
                  </a:ext>
                </a:extLst>
              </p:cNvPr>
              <p:cNvCxnSpPr>
                <a:cxnSpLocks/>
                <a:stCxn id="8" idx="2"/>
              </p:cNvCxnSpPr>
              <p:nvPr/>
            </p:nvCxnSpPr>
            <p:spPr>
              <a:xfrm>
                <a:off x="4074316" y="883323"/>
                <a:ext cx="18062" cy="30033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7BB3B65-9D21-B643-BEE3-A1710B70B1DE}"/>
                </a:ext>
              </a:extLst>
            </p:cNvPr>
            <p:cNvSpPr/>
            <p:nvPr/>
          </p:nvSpPr>
          <p:spPr>
            <a:xfrm>
              <a:off x="8210656" y="717610"/>
              <a:ext cx="357406" cy="535025"/>
            </a:xfrm>
            <a:custGeom>
              <a:avLst/>
              <a:gdLst>
                <a:gd name="connsiteX0" fmla="*/ 0 w 357406"/>
                <a:gd name="connsiteY0" fmla="*/ 59569 h 535025"/>
                <a:gd name="connsiteX1" fmla="*/ 59569 w 357406"/>
                <a:gd name="connsiteY1" fmla="*/ 0 h 535025"/>
                <a:gd name="connsiteX2" fmla="*/ 297837 w 357406"/>
                <a:gd name="connsiteY2" fmla="*/ 0 h 535025"/>
                <a:gd name="connsiteX3" fmla="*/ 357406 w 357406"/>
                <a:gd name="connsiteY3" fmla="*/ 59569 h 535025"/>
                <a:gd name="connsiteX4" fmla="*/ 357406 w 357406"/>
                <a:gd name="connsiteY4" fmla="*/ 475456 h 535025"/>
                <a:gd name="connsiteX5" fmla="*/ 297837 w 357406"/>
                <a:gd name="connsiteY5" fmla="*/ 535025 h 535025"/>
                <a:gd name="connsiteX6" fmla="*/ 59569 w 357406"/>
                <a:gd name="connsiteY6" fmla="*/ 535025 h 535025"/>
                <a:gd name="connsiteX7" fmla="*/ 0 w 357406"/>
                <a:gd name="connsiteY7" fmla="*/ 475456 h 535025"/>
                <a:gd name="connsiteX8" fmla="*/ 0 w 357406"/>
                <a:gd name="connsiteY8" fmla="*/ 59569 h 53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406" h="535025" extrusionOk="0">
                  <a:moveTo>
                    <a:pt x="0" y="59569"/>
                  </a:moveTo>
                  <a:cubicBezTo>
                    <a:pt x="-3405" y="24570"/>
                    <a:pt x="23889" y="1044"/>
                    <a:pt x="59569" y="0"/>
                  </a:cubicBezTo>
                  <a:cubicBezTo>
                    <a:pt x="176011" y="6971"/>
                    <a:pt x="238916" y="-9116"/>
                    <a:pt x="297837" y="0"/>
                  </a:cubicBezTo>
                  <a:cubicBezTo>
                    <a:pt x="326695" y="-3074"/>
                    <a:pt x="356660" y="28200"/>
                    <a:pt x="357406" y="59569"/>
                  </a:cubicBezTo>
                  <a:cubicBezTo>
                    <a:pt x="377564" y="178718"/>
                    <a:pt x="368575" y="306534"/>
                    <a:pt x="357406" y="475456"/>
                  </a:cubicBezTo>
                  <a:cubicBezTo>
                    <a:pt x="359194" y="504675"/>
                    <a:pt x="323860" y="533972"/>
                    <a:pt x="297837" y="535025"/>
                  </a:cubicBezTo>
                  <a:cubicBezTo>
                    <a:pt x="181915" y="536017"/>
                    <a:pt x="142281" y="539277"/>
                    <a:pt x="59569" y="535025"/>
                  </a:cubicBezTo>
                  <a:cubicBezTo>
                    <a:pt x="24611" y="538431"/>
                    <a:pt x="-1675" y="506413"/>
                    <a:pt x="0" y="475456"/>
                  </a:cubicBezTo>
                  <a:cubicBezTo>
                    <a:pt x="-4749" y="294114"/>
                    <a:pt x="19450" y="190542"/>
                    <a:pt x="0" y="59569"/>
                  </a:cubicBezTo>
                  <a:close/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4AC934F-F7C2-FA4B-9D00-F97D99A54543}"/>
              </a:ext>
            </a:extLst>
          </p:cNvPr>
          <p:cNvGrpSpPr/>
          <p:nvPr/>
        </p:nvGrpSpPr>
        <p:grpSpPr>
          <a:xfrm>
            <a:off x="2935378" y="4232246"/>
            <a:ext cx="1636622" cy="904357"/>
            <a:chOff x="2935378" y="4232246"/>
            <a:chExt cx="1636622" cy="904357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610C1AB-2A62-334F-BA3B-7F7317C59BC0}"/>
                </a:ext>
              </a:extLst>
            </p:cNvPr>
            <p:cNvSpPr/>
            <p:nvPr/>
          </p:nvSpPr>
          <p:spPr>
            <a:xfrm>
              <a:off x="2935378" y="4232246"/>
              <a:ext cx="357406" cy="535025"/>
            </a:xfrm>
            <a:prstGeom prst="roundRect">
              <a:avLst/>
            </a:prstGeom>
            <a:noFill/>
            <a:ln w="25400">
              <a:solidFill>
                <a:srgbClr val="FFFF00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57406"/>
                        <a:gd name="connsiteY0" fmla="*/ 59569 h 535025"/>
                        <a:gd name="connsiteX1" fmla="*/ 59569 w 357406"/>
                        <a:gd name="connsiteY1" fmla="*/ 0 h 535025"/>
                        <a:gd name="connsiteX2" fmla="*/ 297837 w 357406"/>
                        <a:gd name="connsiteY2" fmla="*/ 0 h 535025"/>
                        <a:gd name="connsiteX3" fmla="*/ 357406 w 357406"/>
                        <a:gd name="connsiteY3" fmla="*/ 59569 h 535025"/>
                        <a:gd name="connsiteX4" fmla="*/ 357406 w 357406"/>
                        <a:gd name="connsiteY4" fmla="*/ 475456 h 535025"/>
                        <a:gd name="connsiteX5" fmla="*/ 297837 w 357406"/>
                        <a:gd name="connsiteY5" fmla="*/ 535025 h 535025"/>
                        <a:gd name="connsiteX6" fmla="*/ 59569 w 357406"/>
                        <a:gd name="connsiteY6" fmla="*/ 535025 h 535025"/>
                        <a:gd name="connsiteX7" fmla="*/ 0 w 357406"/>
                        <a:gd name="connsiteY7" fmla="*/ 475456 h 535025"/>
                        <a:gd name="connsiteX8" fmla="*/ 0 w 357406"/>
                        <a:gd name="connsiteY8" fmla="*/ 59569 h 5350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57406" h="535025" extrusionOk="0">
                          <a:moveTo>
                            <a:pt x="0" y="59569"/>
                          </a:moveTo>
                          <a:cubicBezTo>
                            <a:pt x="-3405" y="24570"/>
                            <a:pt x="23889" y="1044"/>
                            <a:pt x="59569" y="0"/>
                          </a:cubicBezTo>
                          <a:cubicBezTo>
                            <a:pt x="176011" y="6971"/>
                            <a:pt x="238916" y="-9116"/>
                            <a:pt x="297837" y="0"/>
                          </a:cubicBezTo>
                          <a:cubicBezTo>
                            <a:pt x="326695" y="-3074"/>
                            <a:pt x="356660" y="28200"/>
                            <a:pt x="357406" y="59569"/>
                          </a:cubicBezTo>
                          <a:cubicBezTo>
                            <a:pt x="377564" y="178718"/>
                            <a:pt x="368575" y="306534"/>
                            <a:pt x="357406" y="475456"/>
                          </a:cubicBezTo>
                          <a:cubicBezTo>
                            <a:pt x="359194" y="504675"/>
                            <a:pt x="323860" y="533972"/>
                            <a:pt x="297837" y="535025"/>
                          </a:cubicBezTo>
                          <a:cubicBezTo>
                            <a:pt x="181915" y="536017"/>
                            <a:pt x="142281" y="539277"/>
                            <a:pt x="59569" y="535025"/>
                          </a:cubicBezTo>
                          <a:cubicBezTo>
                            <a:pt x="24611" y="538431"/>
                            <a:pt x="-1675" y="506413"/>
                            <a:pt x="0" y="475456"/>
                          </a:cubicBezTo>
                          <a:cubicBezTo>
                            <a:pt x="-4749" y="294114"/>
                            <a:pt x="19450" y="190542"/>
                            <a:pt x="0" y="5956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46C151-0234-C64F-8EAD-65C36FB8771C}"/>
                </a:ext>
              </a:extLst>
            </p:cNvPr>
            <p:cNvSpPr txBox="1"/>
            <p:nvPr/>
          </p:nvSpPr>
          <p:spPr>
            <a:xfrm>
              <a:off x="2989964" y="4767271"/>
              <a:ext cx="15820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mod operation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E5AAC1-2070-3B41-A005-D95221B9AA78}"/>
              </a:ext>
            </a:extLst>
          </p:cNvPr>
          <p:cNvSpPr/>
          <p:nvPr/>
        </p:nvSpPr>
        <p:spPr>
          <a:xfrm>
            <a:off x="4693508" y="4808185"/>
            <a:ext cx="909690" cy="1815882"/>
          </a:xfrm>
          <a:prstGeom prst="rect">
            <a:avLst/>
          </a:prstGeom>
          <a:solidFill>
            <a:srgbClr val="FFFF00"/>
          </a:solidFill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0 % 6 = 0</a:t>
            </a:r>
          </a:p>
          <a:p>
            <a:pPr algn="ctr"/>
            <a:r>
              <a:rPr lang="en-US" sz="1400" dirty="0"/>
              <a:t>1 % 6 = 1</a:t>
            </a:r>
          </a:p>
          <a:p>
            <a:pPr algn="ctr"/>
            <a:r>
              <a:rPr lang="en-US" sz="1400" dirty="0"/>
              <a:t>2 % 6 = 2</a:t>
            </a:r>
          </a:p>
          <a:p>
            <a:pPr algn="ctr"/>
            <a:r>
              <a:rPr lang="en-US" sz="1400" dirty="0"/>
              <a:t>3 % 6 = 3</a:t>
            </a:r>
          </a:p>
          <a:p>
            <a:pPr algn="ctr"/>
            <a:r>
              <a:rPr lang="en-US" sz="1400" dirty="0"/>
              <a:t>4 % 6 = 4</a:t>
            </a:r>
          </a:p>
          <a:p>
            <a:pPr algn="ctr"/>
            <a:r>
              <a:rPr lang="en-US" sz="1400" dirty="0"/>
              <a:t>5 % 6 = 5</a:t>
            </a:r>
          </a:p>
          <a:p>
            <a:pPr algn="ctr"/>
            <a:r>
              <a:rPr lang="en-US" sz="1400" dirty="0"/>
              <a:t>6 % 6 = 0</a:t>
            </a:r>
          </a:p>
          <a:p>
            <a:pPr algn="ctr"/>
            <a:r>
              <a:rPr lang="en-US" sz="1400" dirty="0"/>
              <a:t>7 % 6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744621-3367-E442-A327-B49702FBDF71}"/>
              </a:ext>
            </a:extLst>
          </p:cNvPr>
          <p:cNvSpPr txBox="1"/>
          <p:nvPr/>
        </p:nvSpPr>
        <p:spPr>
          <a:xfrm>
            <a:off x="5920556" y="6181655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13 % 6 = ??</a:t>
            </a:r>
          </a:p>
        </p:txBody>
      </p:sp>
    </p:spTree>
    <p:extLst>
      <p:ext uri="{BB962C8B-B14F-4D97-AF65-F5344CB8AC3E}">
        <p14:creationId xmlns:p14="http://schemas.microsoft.com/office/powerpoint/2010/main" val="194607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5" y="1476667"/>
            <a:ext cx="6140106" cy="1149088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Get and remove a value from a queue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83E0F-9F50-A04E-BE46-53388D4DA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2625755"/>
            <a:ext cx="4813300" cy="326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1D96F5-6C69-D54A-AE0C-E203D4E0C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169" y="676345"/>
            <a:ext cx="2409075" cy="85066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A5297D8-5540-BA46-A9C3-76DB658C5205}"/>
              </a:ext>
            </a:extLst>
          </p:cNvPr>
          <p:cNvGrpSpPr/>
          <p:nvPr/>
        </p:nvGrpSpPr>
        <p:grpSpPr>
          <a:xfrm>
            <a:off x="5888069" y="56682"/>
            <a:ext cx="1813025" cy="1232167"/>
            <a:chOff x="5888069" y="56682"/>
            <a:chExt cx="1813025" cy="123216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F7001EA-4207-A04B-A5BE-8CB5439EB87D}"/>
                </a:ext>
              </a:extLst>
            </p:cNvPr>
            <p:cNvGrpSpPr/>
            <p:nvPr/>
          </p:nvGrpSpPr>
          <p:grpSpPr>
            <a:xfrm>
              <a:off x="5888069" y="56682"/>
              <a:ext cx="1813025" cy="608112"/>
              <a:chOff x="3401275" y="741796"/>
              <a:chExt cx="1813025" cy="60811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B4982-1138-E74F-8733-CAA4E3F27F94}"/>
                  </a:ext>
                </a:extLst>
              </p:cNvPr>
              <p:cNvSpPr txBox="1"/>
              <p:nvPr/>
            </p:nvSpPr>
            <p:spPr>
              <a:xfrm>
                <a:off x="3401275" y="741796"/>
                <a:ext cx="181302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B050"/>
                    </a:solidFill>
                  </a:rPr>
                  <a:t>Pick and remove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2172DF25-CFBA-7046-8BB0-C68880631F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9156" y="1042131"/>
                <a:ext cx="0" cy="307777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547B7BD-BD36-0445-8232-7E9B867DB004}"/>
                </a:ext>
              </a:extLst>
            </p:cNvPr>
            <p:cNvSpPr/>
            <p:nvPr/>
          </p:nvSpPr>
          <p:spPr>
            <a:xfrm>
              <a:off x="6454455" y="753824"/>
              <a:ext cx="357406" cy="535025"/>
            </a:xfrm>
            <a:custGeom>
              <a:avLst/>
              <a:gdLst>
                <a:gd name="connsiteX0" fmla="*/ 0 w 357406"/>
                <a:gd name="connsiteY0" fmla="*/ 59569 h 535025"/>
                <a:gd name="connsiteX1" fmla="*/ 59569 w 357406"/>
                <a:gd name="connsiteY1" fmla="*/ 0 h 535025"/>
                <a:gd name="connsiteX2" fmla="*/ 297837 w 357406"/>
                <a:gd name="connsiteY2" fmla="*/ 0 h 535025"/>
                <a:gd name="connsiteX3" fmla="*/ 357406 w 357406"/>
                <a:gd name="connsiteY3" fmla="*/ 59569 h 535025"/>
                <a:gd name="connsiteX4" fmla="*/ 357406 w 357406"/>
                <a:gd name="connsiteY4" fmla="*/ 475456 h 535025"/>
                <a:gd name="connsiteX5" fmla="*/ 297837 w 357406"/>
                <a:gd name="connsiteY5" fmla="*/ 535025 h 535025"/>
                <a:gd name="connsiteX6" fmla="*/ 59569 w 357406"/>
                <a:gd name="connsiteY6" fmla="*/ 535025 h 535025"/>
                <a:gd name="connsiteX7" fmla="*/ 0 w 357406"/>
                <a:gd name="connsiteY7" fmla="*/ 475456 h 535025"/>
                <a:gd name="connsiteX8" fmla="*/ 0 w 357406"/>
                <a:gd name="connsiteY8" fmla="*/ 59569 h 53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406" h="535025" extrusionOk="0">
                  <a:moveTo>
                    <a:pt x="0" y="59569"/>
                  </a:moveTo>
                  <a:cubicBezTo>
                    <a:pt x="-3405" y="24570"/>
                    <a:pt x="23889" y="1044"/>
                    <a:pt x="59569" y="0"/>
                  </a:cubicBezTo>
                  <a:cubicBezTo>
                    <a:pt x="176011" y="6971"/>
                    <a:pt x="238916" y="-9116"/>
                    <a:pt x="297837" y="0"/>
                  </a:cubicBezTo>
                  <a:cubicBezTo>
                    <a:pt x="326695" y="-3074"/>
                    <a:pt x="356660" y="28200"/>
                    <a:pt x="357406" y="59569"/>
                  </a:cubicBezTo>
                  <a:cubicBezTo>
                    <a:pt x="377564" y="178718"/>
                    <a:pt x="368575" y="306534"/>
                    <a:pt x="357406" y="475456"/>
                  </a:cubicBezTo>
                  <a:cubicBezTo>
                    <a:pt x="359194" y="504675"/>
                    <a:pt x="323860" y="533972"/>
                    <a:pt x="297837" y="535025"/>
                  </a:cubicBezTo>
                  <a:cubicBezTo>
                    <a:pt x="181915" y="536017"/>
                    <a:pt x="142281" y="539277"/>
                    <a:pt x="59569" y="535025"/>
                  </a:cubicBezTo>
                  <a:cubicBezTo>
                    <a:pt x="24611" y="538431"/>
                    <a:pt x="-1675" y="506413"/>
                    <a:pt x="0" y="475456"/>
                  </a:cubicBezTo>
                  <a:cubicBezTo>
                    <a:pt x="-4749" y="294114"/>
                    <a:pt x="19450" y="190542"/>
                    <a:pt x="0" y="59569"/>
                  </a:cubicBezTo>
                  <a:close/>
                </a:path>
              </a:pathLst>
            </a:custGeom>
            <a:noFill/>
            <a:ln w="12700">
              <a:solidFill>
                <a:srgbClr val="00B050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235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94EDF1-4FE0-DC44-8E11-8CF8E8CB98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1915" y="1859508"/>
            <a:ext cx="5540159" cy="154337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Interface</a:t>
            </a:r>
          </a:p>
          <a:p>
            <a:pPr>
              <a:buFontTx/>
              <a:buChar char="-"/>
            </a:pPr>
            <a:r>
              <a:rPr lang="en-US" b="0" dirty="0">
                <a:solidFill>
                  <a:schemeClr val="tx1"/>
                </a:solidFill>
              </a:rPr>
              <a:t>Public functions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054E36-0C96-1348-B72E-7A271BCE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(ADT)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807279B-A050-A74F-A65B-1B063EC50D14}"/>
              </a:ext>
            </a:extLst>
          </p:cNvPr>
          <p:cNvSpPr txBox="1">
            <a:spLocks/>
          </p:cNvSpPr>
          <p:nvPr/>
        </p:nvSpPr>
        <p:spPr>
          <a:xfrm>
            <a:off x="891915" y="3324510"/>
            <a:ext cx="7360170" cy="15433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chemeClr val="tx1"/>
                </a:solidFill>
              </a:rPr>
              <a:t>Implementation</a:t>
            </a:r>
          </a:p>
          <a:p>
            <a:pPr marL="0" indent="0">
              <a:buFont typeface="Lucida Grande"/>
              <a:buNone/>
            </a:pPr>
            <a:r>
              <a:rPr lang="en-US" b="0" dirty="0">
                <a:solidFill>
                  <a:schemeClr val="tx1"/>
                </a:solidFill>
              </a:rPr>
              <a:t>- Internal details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0BA17-CFB6-6242-A379-90A535B05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369" y="1859508"/>
            <a:ext cx="2883171" cy="2883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7396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FDADC4-55EE-D245-B220-99FBEA07D1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Homework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grade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weekend</a:t>
            </a:r>
          </a:p>
          <a:p>
            <a:endParaRPr lang="en-US" dirty="0"/>
          </a:p>
          <a:p>
            <a:r>
              <a:rPr lang="en-US" altLang="zh-CN" dirty="0"/>
              <a:t>Homework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Monday</a:t>
            </a:r>
          </a:p>
          <a:p>
            <a:endParaRPr lang="en-US" dirty="0"/>
          </a:p>
          <a:p>
            <a:r>
              <a:rPr lang="en-US" altLang="zh-CN" dirty="0"/>
              <a:t>Homework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Thursday</a:t>
            </a:r>
          </a:p>
          <a:p>
            <a:endParaRPr lang="en-US" dirty="0"/>
          </a:p>
          <a:p>
            <a:r>
              <a:rPr lang="en-US" altLang="zh-CN" dirty="0"/>
              <a:t>Midterm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Wednesday</a:t>
            </a:r>
          </a:p>
          <a:p>
            <a:pPr lvl="1"/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book</a:t>
            </a:r>
          </a:p>
          <a:p>
            <a:pPr lvl="1"/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exam</a:t>
            </a:r>
            <a:r>
              <a:rPr lang="zh-CN" altLang="en-US" dirty="0"/>
              <a:t> 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Tuesday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E44F7A-C499-3542-9040-E02E50FFC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Logistics</a:t>
            </a:r>
            <a:endParaRPr lang="en-US" dirty="0"/>
          </a:p>
        </p:txBody>
      </p:sp>
      <p:pic>
        <p:nvPicPr>
          <p:cNvPr id="1028" name="Picture 4" descr="Looking for a Van Gogh for Under $1 Million? These 4 (Relatively)  Affordable Works Are Headed to Auction | artnet News">
            <a:extLst>
              <a:ext uri="{FF2B5EF4-FFF2-40B4-BE49-F238E27FC236}">
                <a16:creationId xmlns:a16="http://schemas.microsoft.com/office/drawing/2014/main" id="{74BC0639-D8E9-F143-98DF-7026C028C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918" y="125835"/>
            <a:ext cx="1467668" cy="183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849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A23317-7577-6847-B3D7-6FD521557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112453"/>
            <a:ext cx="5410200" cy="125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A3B377-2269-324B-A4E0-373BBFF297E3}"/>
              </a:ext>
            </a:extLst>
          </p:cNvPr>
          <p:cNvSpPr txBox="1"/>
          <p:nvPr/>
        </p:nvSpPr>
        <p:spPr>
          <a:xfrm>
            <a:off x="1540657" y="4453278"/>
            <a:ext cx="6062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What</a:t>
            </a:r>
            <a:r>
              <a:rPr lang="zh-CN" altLang="en-US" sz="2800" dirty="0"/>
              <a:t> </a:t>
            </a:r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we</a:t>
            </a:r>
            <a:r>
              <a:rPr lang="zh-CN" altLang="en-US" sz="2800" dirty="0"/>
              <a:t> </a:t>
            </a:r>
            <a:r>
              <a:rPr lang="en-US" altLang="zh-CN" sz="2800" dirty="0"/>
              <a:t>need</a:t>
            </a:r>
            <a:r>
              <a:rPr lang="zh-CN" altLang="en-US" sz="2800" dirty="0"/>
              <a:t> </a:t>
            </a:r>
            <a:r>
              <a:rPr lang="en-US" altLang="zh-CN" sz="2800" dirty="0"/>
              <a:t>integer</a:t>
            </a:r>
            <a:r>
              <a:rPr lang="zh-CN" altLang="en-US" sz="2800" dirty="0"/>
              <a:t> </a:t>
            </a:r>
            <a:r>
              <a:rPr lang="en-US" altLang="zh-CN" sz="2800" dirty="0"/>
              <a:t>rather</a:t>
            </a:r>
            <a:r>
              <a:rPr lang="zh-CN" altLang="en-US" sz="2800" dirty="0"/>
              <a:t> </a:t>
            </a:r>
            <a:r>
              <a:rPr lang="en-US" altLang="zh-CN" sz="2800" dirty="0"/>
              <a:t>than</a:t>
            </a:r>
            <a:r>
              <a:rPr lang="zh-CN" altLang="en-US" sz="2800" dirty="0"/>
              <a:t> </a:t>
            </a:r>
            <a:r>
              <a:rPr lang="en-US" altLang="zh-CN" sz="2800" dirty="0"/>
              <a:t>int?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7625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69FF35-5551-C641-AD5F-EE0FAF45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 </a:t>
            </a:r>
            <a:r>
              <a:rPr lang="en-US" altLang="zh-CN" dirty="0"/>
              <a:t>Generics</a:t>
            </a:r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0ADED65-BF21-0C47-8D06-1256EE858395}"/>
              </a:ext>
            </a:extLst>
          </p:cNvPr>
          <p:cNvSpPr txBox="1">
            <a:spLocks/>
          </p:cNvSpPr>
          <p:nvPr/>
        </p:nvSpPr>
        <p:spPr>
          <a:xfrm>
            <a:off x="547764" y="5008803"/>
            <a:ext cx="5123194" cy="4947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altLang="zh-CN" sz="1800" dirty="0"/>
              <a:t>What</a:t>
            </a:r>
            <a:r>
              <a:rPr lang="zh-CN" altLang="en-US" sz="1800" dirty="0"/>
              <a:t> </a:t>
            </a:r>
            <a:r>
              <a:rPr lang="en-US" altLang="zh-CN" sz="1800" dirty="0"/>
              <a:t>if</a:t>
            </a:r>
            <a:r>
              <a:rPr lang="zh-CN" altLang="en-US" sz="1800" dirty="0"/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also</a:t>
            </a:r>
            <a:r>
              <a:rPr lang="zh-CN" altLang="en-US" sz="1800" dirty="0"/>
              <a:t> </a:t>
            </a:r>
            <a:r>
              <a:rPr lang="en-US" altLang="zh-CN" sz="1800" dirty="0"/>
              <a:t>need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queue</a:t>
            </a:r>
            <a:r>
              <a:rPr lang="zh-CN" altLang="en-US" sz="1800" dirty="0"/>
              <a:t> </a:t>
            </a:r>
            <a:r>
              <a:rPr lang="en-US" altLang="zh-CN" sz="1800" dirty="0"/>
              <a:t>but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String</a:t>
            </a:r>
            <a:r>
              <a:rPr lang="en-US" altLang="zh-CN" sz="1800" dirty="0"/>
              <a:t>?</a:t>
            </a:r>
            <a:endParaRPr lang="en-US" sz="1800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DF41EBE-7102-2242-893F-87B63223AD52}"/>
              </a:ext>
            </a:extLst>
          </p:cNvPr>
          <p:cNvSpPr txBox="1">
            <a:spLocks/>
          </p:cNvSpPr>
          <p:nvPr/>
        </p:nvSpPr>
        <p:spPr>
          <a:xfrm>
            <a:off x="547765" y="5503550"/>
            <a:ext cx="5425196" cy="4947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altLang="zh-CN" sz="1800" dirty="0"/>
              <a:t>What</a:t>
            </a:r>
            <a:r>
              <a:rPr lang="zh-CN" altLang="en-US" sz="1800" dirty="0"/>
              <a:t> </a:t>
            </a:r>
            <a:r>
              <a:rPr lang="en-US" altLang="zh-CN" sz="1800" dirty="0"/>
              <a:t>if</a:t>
            </a:r>
            <a:r>
              <a:rPr lang="zh-CN" altLang="en-US" sz="1800" dirty="0"/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also</a:t>
            </a:r>
            <a:r>
              <a:rPr lang="zh-CN" altLang="en-US" sz="1800" dirty="0"/>
              <a:t> </a:t>
            </a:r>
            <a:r>
              <a:rPr lang="en-US" altLang="zh-CN" sz="1800" dirty="0"/>
              <a:t>need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queue</a:t>
            </a:r>
            <a:r>
              <a:rPr lang="zh-CN" altLang="en-US" sz="1800" dirty="0"/>
              <a:t> </a:t>
            </a:r>
            <a:r>
              <a:rPr lang="en-US" altLang="zh-CN" sz="1800" dirty="0"/>
              <a:t>but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float</a:t>
            </a:r>
            <a:r>
              <a:rPr lang="en-US" altLang="zh-CN" sz="1800" dirty="0"/>
              <a:t>?</a:t>
            </a:r>
            <a:endParaRPr lang="en-US" sz="1800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EAA25691-D1BC-CC40-B84F-38839AF6F208}"/>
              </a:ext>
            </a:extLst>
          </p:cNvPr>
          <p:cNvSpPr txBox="1">
            <a:spLocks/>
          </p:cNvSpPr>
          <p:nvPr/>
        </p:nvSpPr>
        <p:spPr>
          <a:xfrm>
            <a:off x="547764" y="5998297"/>
            <a:ext cx="5425196" cy="4947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altLang="zh-CN" sz="1800" dirty="0"/>
              <a:t>What</a:t>
            </a:r>
            <a:r>
              <a:rPr lang="zh-CN" altLang="en-US" sz="1800" dirty="0"/>
              <a:t> </a:t>
            </a:r>
            <a:r>
              <a:rPr lang="en-US" altLang="zh-CN" sz="1800" dirty="0"/>
              <a:t>if</a:t>
            </a:r>
            <a:r>
              <a:rPr lang="zh-CN" altLang="en-US" sz="1800" dirty="0"/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also</a:t>
            </a:r>
            <a:r>
              <a:rPr lang="zh-CN" altLang="en-US" sz="1800" dirty="0"/>
              <a:t> </a:t>
            </a:r>
            <a:r>
              <a:rPr lang="en-US" altLang="zh-CN" sz="1800" dirty="0"/>
              <a:t>need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queue</a:t>
            </a:r>
            <a:r>
              <a:rPr lang="zh-CN" altLang="en-US" sz="1800" dirty="0"/>
              <a:t> </a:t>
            </a:r>
            <a:r>
              <a:rPr lang="en-US" altLang="zh-CN" sz="1800" dirty="0"/>
              <a:t>but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Boolean</a:t>
            </a:r>
            <a:r>
              <a:rPr lang="en-US" altLang="zh-CN" sz="1800" dirty="0"/>
              <a:t>?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D07331-F16B-A140-BA24-ADA8659EB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701" y="776017"/>
            <a:ext cx="3482253" cy="3482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0791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69FF35-5551-C641-AD5F-EE0FAF45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 </a:t>
            </a:r>
            <a:r>
              <a:rPr lang="en-US" altLang="zh-CN" dirty="0"/>
              <a:t>Generics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474CF-CDBE-0648-AF97-B19956930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76" y="1985829"/>
            <a:ext cx="3482253" cy="34822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0C4771-13CF-F041-8425-2A86E87A8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492" y="1985828"/>
            <a:ext cx="3659317" cy="3482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AB32ED-DFF6-4647-812C-5B06DED8014C}"/>
              </a:ext>
            </a:extLst>
          </p:cNvPr>
          <p:cNvSpPr/>
          <p:nvPr/>
        </p:nvSpPr>
        <p:spPr>
          <a:xfrm>
            <a:off x="7709483" y="1858162"/>
            <a:ext cx="478171" cy="53502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7406"/>
                      <a:gd name="connsiteY0" fmla="*/ 59569 h 535025"/>
                      <a:gd name="connsiteX1" fmla="*/ 59569 w 357406"/>
                      <a:gd name="connsiteY1" fmla="*/ 0 h 535025"/>
                      <a:gd name="connsiteX2" fmla="*/ 297837 w 357406"/>
                      <a:gd name="connsiteY2" fmla="*/ 0 h 535025"/>
                      <a:gd name="connsiteX3" fmla="*/ 357406 w 357406"/>
                      <a:gd name="connsiteY3" fmla="*/ 59569 h 535025"/>
                      <a:gd name="connsiteX4" fmla="*/ 357406 w 357406"/>
                      <a:gd name="connsiteY4" fmla="*/ 475456 h 535025"/>
                      <a:gd name="connsiteX5" fmla="*/ 297837 w 357406"/>
                      <a:gd name="connsiteY5" fmla="*/ 535025 h 535025"/>
                      <a:gd name="connsiteX6" fmla="*/ 59569 w 357406"/>
                      <a:gd name="connsiteY6" fmla="*/ 535025 h 535025"/>
                      <a:gd name="connsiteX7" fmla="*/ 0 w 357406"/>
                      <a:gd name="connsiteY7" fmla="*/ 475456 h 535025"/>
                      <a:gd name="connsiteX8" fmla="*/ 0 w 357406"/>
                      <a:gd name="connsiteY8" fmla="*/ 59569 h 535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7406" h="535025" extrusionOk="0">
                        <a:moveTo>
                          <a:pt x="0" y="59569"/>
                        </a:moveTo>
                        <a:cubicBezTo>
                          <a:pt x="-3405" y="24570"/>
                          <a:pt x="23889" y="1044"/>
                          <a:pt x="59569" y="0"/>
                        </a:cubicBezTo>
                        <a:cubicBezTo>
                          <a:pt x="176011" y="6971"/>
                          <a:pt x="238916" y="-9116"/>
                          <a:pt x="297837" y="0"/>
                        </a:cubicBezTo>
                        <a:cubicBezTo>
                          <a:pt x="326695" y="-3074"/>
                          <a:pt x="356660" y="28200"/>
                          <a:pt x="357406" y="59569"/>
                        </a:cubicBezTo>
                        <a:cubicBezTo>
                          <a:pt x="377564" y="178718"/>
                          <a:pt x="368575" y="306534"/>
                          <a:pt x="357406" y="475456"/>
                        </a:cubicBezTo>
                        <a:cubicBezTo>
                          <a:pt x="359194" y="504675"/>
                          <a:pt x="323860" y="533972"/>
                          <a:pt x="297837" y="535025"/>
                        </a:cubicBezTo>
                        <a:cubicBezTo>
                          <a:pt x="181915" y="536017"/>
                          <a:pt x="142281" y="539277"/>
                          <a:pt x="59569" y="535025"/>
                        </a:cubicBezTo>
                        <a:cubicBezTo>
                          <a:pt x="24611" y="538431"/>
                          <a:pt x="-1675" y="506413"/>
                          <a:pt x="0" y="475456"/>
                        </a:cubicBezTo>
                        <a:cubicBezTo>
                          <a:pt x="-4749" y="294114"/>
                          <a:pt x="19450" y="190542"/>
                          <a:pt x="0" y="595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62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69FF35-5551-C641-AD5F-EE0FAF45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 </a:t>
            </a:r>
            <a:r>
              <a:rPr lang="en-US" altLang="zh-CN" dirty="0"/>
              <a:t>Generics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4FEB5-879B-6643-ACCD-A223F86EC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871" y="3875713"/>
            <a:ext cx="3385533" cy="2348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CECC2D-259D-0C4F-8D93-43299063F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96" y="3875713"/>
            <a:ext cx="3464016" cy="2348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Pentagon 5">
            <a:extLst>
              <a:ext uri="{FF2B5EF4-FFF2-40B4-BE49-F238E27FC236}">
                <a16:creationId xmlns:a16="http://schemas.microsoft.com/office/drawing/2014/main" id="{3E0DCA3D-1F4B-4646-8767-34FE1CCB4B67}"/>
              </a:ext>
            </a:extLst>
          </p:cNvPr>
          <p:cNvSpPr/>
          <p:nvPr/>
        </p:nvSpPr>
        <p:spPr>
          <a:xfrm>
            <a:off x="4236440" y="4706224"/>
            <a:ext cx="763399" cy="612396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7B4D7A-9DE7-D44C-A0EB-241E5604BCED}"/>
              </a:ext>
            </a:extLst>
          </p:cNvPr>
          <p:cNvGrpSpPr/>
          <p:nvPr/>
        </p:nvGrpSpPr>
        <p:grpSpPr>
          <a:xfrm>
            <a:off x="4083101" y="498178"/>
            <a:ext cx="4524470" cy="2437969"/>
            <a:chOff x="4083101" y="498178"/>
            <a:chExt cx="4524470" cy="24379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06CD853-6FFC-194A-98A4-811944C57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6609" y="821370"/>
              <a:ext cx="4430962" cy="21147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0A381F-F31B-434C-9406-84A9BE058694}"/>
                </a:ext>
              </a:extLst>
            </p:cNvPr>
            <p:cNvSpPr txBox="1"/>
            <p:nvPr/>
          </p:nvSpPr>
          <p:spPr>
            <a:xfrm>
              <a:off x="4083101" y="498178"/>
              <a:ext cx="126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constructor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758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69FF35-5551-C641-AD5F-EE0FAF45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 </a:t>
            </a:r>
            <a:r>
              <a:rPr lang="en-US" altLang="zh-CN" dirty="0"/>
              <a:t>Generics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B9E26-A21B-6240-B9DB-7B580F429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392" y="2413600"/>
            <a:ext cx="4124124" cy="3532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E5EB7A-5B4F-444C-89F5-C5C083DA3F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018" r="2180" b="1018"/>
          <a:stretch/>
        </p:blipFill>
        <p:spPr>
          <a:xfrm>
            <a:off x="109057" y="2449586"/>
            <a:ext cx="4416007" cy="3496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Java GENERICS - Ancient Aliens | Meme Generator">
            <a:extLst>
              <a:ext uri="{FF2B5EF4-FFF2-40B4-BE49-F238E27FC236}">
                <a16:creationId xmlns:a16="http://schemas.microsoft.com/office/drawing/2014/main" id="{17790E9B-34A5-C748-945A-6B7530C17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866" y="207669"/>
            <a:ext cx="1509611" cy="131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462CD0A-B0C3-5D4B-A380-29882AFBA79B}"/>
              </a:ext>
            </a:extLst>
          </p:cNvPr>
          <p:cNvSpPr/>
          <p:nvPr/>
        </p:nvSpPr>
        <p:spPr>
          <a:xfrm>
            <a:off x="906011" y="2768367"/>
            <a:ext cx="679508" cy="36072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7406"/>
                      <a:gd name="connsiteY0" fmla="*/ 59569 h 535025"/>
                      <a:gd name="connsiteX1" fmla="*/ 59569 w 357406"/>
                      <a:gd name="connsiteY1" fmla="*/ 0 h 535025"/>
                      <a:gd name="connsiteX2" fmla="*/ 297837 w 357406"/>
                      <a:gd name="connsiteY2" fmla="*/ 0 h 535025"/>
                      <a:gd name="connsiteX3" fmla="*/ 357406 w 357406"/>
                      <a:gd name="connsiteY3" fmla="*/ 59569 h 535025"/>
                      <a:gd name="connsiteX4" fmla="*/ 357406 w 357406"/>
                      <a:gd name="connsiteY4" fmla="*/ 475456 h 535025"/>
                      <a:gd name="connsiteX5" fmla="*/ 297837 w 357406"/>
                      <a:gd name="connsiteY5" fmla="*/ 535025 h 535025"/>
                      <a:gd name="connsiteX6" fmla="*/ 59569 w 357406"/>
                      <a:gd name="connsiteY6" fmla="*/ 535025 h 535025"/>
                      <a:gd name="connsiteX7" fmla="*/ 0 w 357406"/>
                      <a:gd name="connsiteY7" fmla="*/ 475456 h 535025"/>
                      <a:gd name="connsiteX8" fmla="*/ 0 w 357406"/>
                      <a:gd name="connsiteY8" fmla="*/ 59569 h 535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7406" h="535025" extrusionOk="0">
                        <a:moveTo>
                          <a:pt x="0" y="59569"/>
                        </a:moveTo>
                        <a:cubicBezTo>
                          <a:pt x="-3405" y="24570"/>
                          <a:pt x="23889" y="1044"/>
                          <a:pt x="59569" y="0"/>
                        </a:cubicBezTo>
                        <a:cubicBezTo>
                          <a:pt x="176011" y="6971"/>
                          <a:pt x="238916" y="-9116"/>
                          <a:pt x="297837" y="0"/>
                        </a:cubicBezTo>
                        <a:cubicBezTo>
                          <a:pt x="326695" y="-3074"/>
                          <a:pt x="356660" y="28200"/>
                          <a:pt x="357406" y="59569"/>
                        </a:cubicBezTo>
                        <a:cubicBezTo>
                          <a:pt x="377564" y="178718"/>
                          <a:pt x="368575" y="306534"/>
                          <a:pt x="357406" y="475456"/>
                        </a:cubicBezTo>
                        <a:cubicBezTo>
                          <a:pt x="359194" y="504675"/>
                          <a:pt x="323860" y="533972"/>
                          <a:pt x="297837" y="535025"/>
                        </a:cubicBezTo>
                        <a:cubicBezTo>
                          <a:pt x="181915" y="536017"/>
                          <a:pt x="142281" y="539277"/>
                          <a:pt x="59569" y="535025"/>
                        </a:cubicBezTo>
                        <a:cubicBezTo>
                          <a:pt x="24611" y="538431"/>
                          <a:pt x="-1675" y="506413"/>
                          <a:pt x="0" y="475456"/>
                        </a:cubicBezTo>
                        <a:cubicBezTo>
                          <a:pt x="-4749" y="294114"/>
                          <a:pt x="19450" y="190542"/>
                          <a:pt x="0" y="595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F9B39BC-27E7-DB46-9347-4DC01888E398}"/>
              </a:ext>
            </a:extLst>
          </p:cNvPr>
          <p:cNvSpPr/>
          <p:nvPr/>
        </p:nvSpPr>
        <p:spPr>
          <a:xfrm>
            <a:off x="5454242" y="2768367"/>
            <a:ext cx="679508" cy="36072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7406"/>
                      <a:gd name="connsiteY0" fmla="*/ 59569 h 535025"/>
                      <a:gd name="connsiteX1" fmla="*/ 59569 w 357406"/>
                      <a:gd name="connsiteY1" fmla="*/ 0 h 535025"/>
                      <a:gd name="connsiteX2" fmla="*/ 297837 w 357406"/>
                      <a:gd name="connsiteY2" fmla="*/ 0 h 535025"/>
                      <a:gd name="connsiteX3" fmla="*/ 357406 w 357406"/>
                      <a:gd name="connsiteY3" fmla="*/ 59569 h 535025"/>
                      <a:gd name="connsiteX4" fmla="*/ 357406 w 357406"/>
                      <a:gd name="connsiteY4" fmla="*/ 475456 h 535025"/>
                      <a:gd name="connsiteX5" fmla="*/ 297837 w 357406"/>
                      <a:gd name="connsiteY5" fmla="*/ 535025 h 535025"/>
                      <a:gd name="connsiteX6" fmla="*/ 59569 w 357406"/>
                      <a:gd name="connsiteY6" fmla="*/ 535025 h 535025"/>
                      <a:gd name="connsiteX7" fmla="*/ 0 w 357406"/>
                      <a:gd name="connsiteY7" fmla="*/ 475456 h 535025"/>
                      <a:gd name="connsiteX8" fmla="*/ 0 w 357406"/>
                      <a:gd name="connsiteY8" fmla="*/ 59569 h 535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7406" h="535025" extrusionOk="0">
                        <a:moveTo>
                          <a:pt x="0" y="59569"/>
                        </a:moveTo>
                        <a:cubicBezTo>
                          <a:pt x="-3405" y="24570"/>
                          <a:pt x="23889" y="1044"/>
                          <a:pt x="59569" y="0"/>
                        </a:cubicBezTo>
                        <a:cubicBezTo>
                          <a:pt x="176011" y="6971"/>
                          <a:pt x="238916" y="-9116"/>
                          <a:pt x="297837" y="0"/>
                        </a:cubicBezTo>
                        <a:cubicBezTo>
                          <a:pt x="326695" y="-3074"/>
                          <a:pt x="356660" y="28200"/>
                          <a:pt x="357406" y="59569"/>
                        </a:cubicBezTo>
                        <a:cubicBezTo>
                          <a:pt x="377564" y="178718"/>
                          <a:pt x="368575" y="306534"/>
                          <a:pt x="357406" y="475456"/>
                        </a:cubicBezTo>
                        <a:cubicBezTo>
                          <a:pt x="359194" y="504675"/>
                          <a:pt x="323860" y="533972"/>
                          <a:pt x="297837" y="535025"/>
                        </a:cubicBezTo>
                        <a:cubicBezTo>
                          <a:pt x="181915" y="536017"/>
                          <a:pt x="142281" y="539277"/>
                          <a:pt x="59569" y="535025"/>
                        </a:cubicBezTo>
                        <a:cubicBezTo>
                          <a:pt x="24611" y="538431"/>
                          <a:pt x="-1675" y="506413"/>
                          <a:pt x="0" y="475456"/>
                        </a:cubicBezTo>
                        <a:cubicBezTo>
                          <a:pt x="-4749" y="294114"/>
                          <a:pt x="19450" y="190542"/>
                          <a:pt x="0" y="595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67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A23317-7577-6847-B3D7-6FD521557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112453"/>
            <a:ext cx="5410200" cy="125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6AC2F4-722C-EF4A-A092-EAF7A83F1B8E}"/>
              </a:ext>
            </a:extLst>
          </p:cNvPr>
          <p:cNvSpPr txBox="1"/>
          <p:nvPr/>
        </p:nvSpPr>
        <p:spPr>
          <a:xfrm>
            <a:off x="562064" y="4194495"/>
            <a:ext cx="81767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What</a:t>
            </a:r>
            <a:r>
              <a:rPr lang="zh-CN" altLang="en-US" sz="2800" dirty="0"/>
              <a:t> </a:t>
            </a:r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we</a:t>
            </a:r>
            <a:r>
              <a:rPr lang="zh-CN" altLang="en-US" sz="2800" dirty="0"/>
              <a:t> </a:t>
            </a:r>
            <a:r>
              <a:rPr lang="en-US" altLang="zh-CN" sz="2800" dirty="0"/>
              <a:t>need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increase</a:t>
            </a:r>
            <a:r>
              <a:rPr lang="zh-CN" altLang="en-US" sz="2800" dirty="0"/>
              <a:t> </a:t>
            </a:r>
            <a:r>
              <a:rPr lang="en-US" altLang="zh-CN" sz="2800" dirty="0"/>
              <a:t>capacity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4400" dirty="0">
                <a:solidFill>
                  <a:srgbClr val="FF0000"/>
                </a:solidFill>
              </a:rPr>
              <a:t>3+</a:t>
            </a:r>
            <a:r>
              <a:rPr lang="zh-CN" altLang="en-US" sz="2800" dirty="0"/>
              <a:t> </a:t>
            </a:r>
            <a:r>
              <a:rPr lang="en-US" altLang="zh-CN" sz="2800" dirty="0"/>
              <a:t>elements?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334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2F2401-8105-154D-806D-6B4F5A108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Queue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63EB3-534A-2543-AD82-2E91B2ADB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02" y="1823250"/>
            <a:ext cx="5271025" cy="2958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DC60C-81D0-B642-B6F0-57C366412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06" y="2684478"/>
            <a:ext cx="7409838" cy="3642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058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2F2401-8105-154D-806D-6B4F5A108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Queue Interface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DC2D55-4E93-C342-BAEA-236D23E63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497" y="1786855"/>
            <a:ext cx="5653848" cy="3063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C75158-7D67-0F4E-8048-C6B294D1264C}"/>
              </a:ext>
            </a:extLst>
          </p:cNvPr>
          <p:cNvSpPr/>
          <p:nvPr/>
        </p:nvSpPr>
        <p:spPr>
          <a:xfrm>
            <a:off x="1287710" y="517791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474747"/>
                </a:solidFill>
                <a:latin typeface="DejaVu Serif"/>
              </a:rPr>
              <a:t>A linear collection that supports element insertion and removal at both ends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AAD498-7353-5841-B84C-CC62C935ACDB}"/>
              </a:ext>
            </a:extLst>
          </p:cNvPr>
          <p:cNvSpPr/>
          <p:nvPr/>
        </p:nvSpPr>
        <p:spPr>
          <a:xfrm>
            <a:off x="1287710" y="6050371"/>
            <a:ext cx="52137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74747"/>
                </a:solidFill>
                <a:latin typeface="DejaVu Serif"/>
              </a:rPr>
              <a:t>The name </a:t>
            </a:r>
            <a:r>
              <a:rPr lang="en-US" b="1" i="1" dirty="0">
                <a:solidFill>
                  <a:srgbClr val="C00000"/>
                </a:solidFill>
                <a:latin typeface="DejaVu Serif"/>
              </a:rPr>
              <a:t>deque</a:t>
            </a:r>
            <a:r>
              <a:rPr lang="en-US" dirty="0">
                <a:solidFill>
                  <a:srgbClr val="474747"/>
                </a:solidFill>
                <a:latin typeface="DejaVu Serif"/>
              </a:rPr>
              <a:t> is short for "double ended queue"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917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95ADEC-98B2-C646-8ABD-ACCF521C2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FD355-6076-3047-8DF4-1364BB820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02" y="1823250"/>
            <a:ext cx="3088849" cy="1733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46D706-B3E2-114B-8551-F569CE108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853" y="2621327"/>
            <a:ext cx="4204122" cy="2277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AC305F-D1EC-8A4D-8DEF-F421CB527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088" y="3556932"/>
            <a:ext cx="6634719" cy="2743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4422273-4712-734D-BD45-FF105427A1E4}"/>
              </a:ext>
            </a:extLst>
          </p:cNvPr>
          <p:cNvGrpSpPr/>
          <p:nvPr/>
        </p:nvGrpSpPr>
        <p:grpSpPr>
          <a:xfrm>
            <a:off x="738231" y="4019450"/>
            <a:ext cx="1326098" cy="1558898"/>
            <a:chOff x="738231" y="4019450"/>
            <a:chExt cx="1326098" cy="155889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F31CC0C-B32F-BC43-B61C-EFF9E1CE968B}"/>
                </a:ext>
              </a:extLst>
            </p:cNvPr>
            <p:cNvCxnSpPr>
              <a:cxnSpLocks/>
            </p:cNvCxnSpPr>
            <p:nvPr/>
          </p:nvCxnSpPr>
          <p:spPr>
            <a:xfrm>
              <a:off x="738231" y="4019450"/>
              <a:ext cx="1326098" cy="1517285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DBAA57-E1CC-0D4B-B60A-16DBDE0F47CE}"/>
                </a:ext>
              </a:extLst>
            </p:cNvPr>
            <p:cNvSpPr txBox="1"/>
            <p:nvPr/>
          </p:nvSpPr>
          <p:spPr>
            <a:xfrm rot="2911637">
              <a:off x="589330" y="4739945"/>
              <a:ext cx="13074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Inheritance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1893A2-3F9A-B840-A58B-827323B7156B}"/>
              </a:ext>
            </a:extLst>
          </p:cNvPr>
          <p:cNvGrpSpPr/>
          <p:nvPr/>
        </p:nvGrpSpPr>
        <p:grpSpPr>
          <a:xfrm>
            <a:off x="212084" y="5205789"/>
            <a:ext cx="1052293" cy="661891"/>
            <a:chOff x="7419951" y="2559"/>
            <a:chExt cx="1577107" cy="99199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E68692-A7DB-8242-80D0-4A6B6BA4A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19951" y="2559"/>
              <a:ext cx="898019" cy="99199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E99E059-AE13-1949-819F-A9B359026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57145" y="3998"/>
              <a:ext cx="539913" cy="9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738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873455-E420-1F44-BF9E-40AC9DA3F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DBE17-F16A-904C-9FC8-821C03E70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90" y="2049349"/>
            <a:ext cx="5724149" cy="2461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22A5083-F2FB-3E40-B8C5-CC8FF3FFB616}"/>
              </a:ext>
            </a:extLst>
          </p:cNvPr>
          <p:cNvGrpSpPr/>
          <p:nvPr/>
        </p:nvGrpSpPr>
        <p:grpSpPr>
          <a:xfrm>
            <a:off x="6371060" y="2549918"/>
            <a:ext cx="970650" cy="1017945"/>
            <a:chOff x="2335956" y="4232246"/>
            <a:chExt cx="970650" cy="101794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154B716-BEFA-B842-A347-7028E978C8D6}"/>
                </a:ext>
              </a:extLst>
            </p:cNvPr>
            <p:cNvSpPr/>
            <p:nvPr/>
          </p:nvSpPr>
          <p:spPr>
            <a:xfrm>
              <a:off x="2935378" y="4232246"/>
              <a:ext cx="357406" cy="535025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57406"/>
                        <a:gd name="connsiteY0" fmla="*/ 59569 h 535025"/>
                        <a:gd name="connsiteX1" fmla="*/ 59569 w 357406"/>
                        <a:gd name="connsiteY1" fmla="*/ 0 h 535025"/>
                        <a:gd name="connsiteX2" fmla="*/ 297837 w 357406"/>
                        <a:gd name="connsiteY2" fmla="*/ 0 h 535025"/>
                        <a:gd name="connsiteX3" fmla="*/ 357406 w 357406"/>
                        <a:gd name="connsiteY3" fmla="*/ 59569 h 535025"/>
                        <a:gd name="connsiteX4" fmla="*/ 357406 w 357406"/>
                        <a:gd name="connsiteY4" fmla="*/ 475456 h 535025"/>
                        <a:gd name="connsiteX5" fmla="*/ 297837 w 357406"/>
                        <a:gd name="connsiteY5" fmla="*/ 535025 h 535025"/>
                        <a:gd name="connsiteX6" fmla="*/ 59569 w 357406"/>
                        <a:gd name="connsiteY6" fmla="*/ 535025 h 535025"/>
                        <a:gd name="connsiteX7" fmla="*/ 0 w 357406"/>
                        <a:gd name="connsiteY7" fmla="*/ 475456 h 535025"/>
                        <a:gd name="connsiteX8" fmla="*/ 0 w 357406"/>
                        <a:gd name="connsiteY8" fmla="*/ 59569 h 5350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57406" h="535025" extrusionOk="0">
                          <a:moveTo>
                            <a:pt x="0" y="59569"/>
                          </a:moveTo>
                          <a:cubicBezTo>
                            <a:pt x="-3405" y="24570"/>
                            <a:pt x="23889" y="1044"/>
                            <a:pt x="59569" y="0"/>
                          </a:cubicBezTo>
                          <a:cubicBezTo>
                            <a:pt x="176011" y="6971"/>
                            <a:pt x="238916" y="-9116"/>
                            <a:pt x="297837" y="0"/>
                          </a:cubicBezTo>
                          <a:cubicBezTo>
                            <a:pt x="326695" y="-3074"/>
                            <a:pt x="356660" y="28200"/>
                            <a:pt x="357406" y="59569"/>
                          </a:cubicBezTo>
                          <a:cubicBezTo>
                            <a:pt x="377564" y="178718"/>
                            <a:pt x="368575" y="306534"/>
                            <a:pt x="357406" y="475456"/>
                          </a:cubicBezTo>
                          <a:cubicBezTo>
                            <a:pt x="359194" y="504675"/>
                            <a:pt x="323860" y="533972"/>
                            <a:pt x="297837" y="535025"/>
                          </a:cubicBezTo>
                          <a:cubicBezTo>
                            <a:pt x="181915" y="536017"/>
                            <a:pt x="142281" y="539277"/>
                            <a:pt x="59569" y="535025"/>
                          </a:cubicBezTo>
                          <a:cubicBezTo>
                            <a:pt x="24611" y="538431"/>
                            <a:pt x="-1675" y="506413"/>
                            <a:pt x="0" y="475456"/>
                          </a:cubicBezTo>
                          <a:cubicBezTo>
                            <a:pt x="-4749" y="294114"/>
                            <a:pt x="19450" y="190542"/>
                            <a:pt x="0" y="5956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DA229A-FA72-9342-8ED1-2E87D3B878BB}"/>
                </a:ext>
              </a:extLst>
            </p:cNvPr>
            <p:cNvSpPr txBox="1"/>
            <p:nvPr/>
          </p:nvSpPr>
          <p:spPr>
            <a:xfrm>
              <a:off x="2335956" y="4880859"/>
              <a:ext cx="9706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No size?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AC48E4-E683-C74B-A04A-EC4607B8DB17}"/>
              </a:ext>
            </a:extLst>
          </p:cNvPr>
          <p:cNvGrpSpPr/>
          <p:nvPr/>
        </p:nvGrpSpPr>
        <p:grpSpPr>
          <a:xfrm>
            <a:off x="2826162" y="4821907"/>
            <a:ext cx="4269316" cy="2036093"/>
            <a:chOff x="2676088" y="4849206"/>
            <a:chExt cx="4390588" cy="200879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784AA5-2A08-E649-96F5-3C1C1BE78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6088" y="4849206"/>
              <a:ext cx="3313651" cy="200879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F55C9C-247B-2B42-A407-E6130BB71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6476" y="5374022"/>
              <a:ext cx="1600200" cy="723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30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81AB41-850F-C94B-8935-34B7B5ECD3F0}"/>
              </a:ext>
            </a:extLst>
          </p:cNvPr>
          <p:cNvSpPr txBox="1"/>
          <p:nvPr/>
        </p:nvSpPr>
        <p:spPr>
          <a:xfrm>
            <a:off x="2848964" y="3136612"/>
            <a:ext cx="3742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Homework</a:t>
            </a:r>
            <a:r>
              <a:rPr lang="zh-CN" altLang="en-US" sz="3200" dirty="0"/>
              <a:t> </a:t>
            </a:r>
            <a:r>
              <a:rPr lang="en-US" altLang="zh-CN" sz="3200" dirty="0"/>
              <a:t>2</a:t>
            </a:r>
            <a:r>
              <a:rPr lang="zh-CN" altLang="en-US" sz="3200" dirty="0"/>
              <a:t> </a:t>
            </a:r>
            <a:r>
              <a:rPr lang="en-US" altLang="zh-CN" sz="3200" dirty="0"/>
              <a:t>Preview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50D217-ED70-C540-B29C-81C0584118D1}"/>
              </a:ext>
            </a:extLst>
          </p:cNvPr>
          <p:cNvSpPr/>
          <p:nvPr/>
        </p:nvSpPr>
        <p:spPr>
          <a:xfrm>
            <a:off x="2084663" y="3932069"/>
            <a:ext cx="65308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https://github.com/pdgetrf/CSS143B-2020Fall/tree/master/homework/homework_2</a:t>
            </a:r>
            <a:r>
              <a:rPr lang="zh-CN" altLang="en-US" sz="1050" dirty="0"/>
              <a:t> </a:t>
            </a:r>
            <a:endParaRPr lang="en-US" sz="1050" dirty="0"/>
          </a:p>
        </p:txBody>
      </p:sp>
      <p:pic>
        <p:nvPicPr>
          <p:cNvPr id="2" name="Picture 2" descr="Programmer Work Place Sketch Royalty Free Vector Image">
            <a:extLst>
              <a:ext uri="{FF2B5EF4-FFF2-40B4-BE49-F238E27FC236}">
                <a16:creationId xmlns:a16="http://schemas.microsoft.com/office/drawing/2014/main" id="{E2A377A5-33D1-5E4D-81B1-42F229AFB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0" b="18654"/>
          <a:stretch/>
        </p:blipFill>
        <p:spPr bwMode="auto">
          <a:xfrm>
            <a:off x="7363504" y="0"/>
            <a:ext cx="1696606" cy="122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5129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624611-6FBE-A24A-A5C4-B99CC2D5D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638" y="4864891"/>
            <a:ext cx="3783436" cy="1258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C873455-E420-1F44-BF9E-40AC9DA3F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2" y="419676"/>
            <a:ext cx="8183759" cy="991998"/>
          </a:xfrm>
        </p:spPr>
        <p:txBody>
          <a:bodyPr/>
          <a:lstStyle/>
          <a:p>
            <a:r>
              <a:rPr lang="en-US" dirty="0"/>
              <a:t>Java Queue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2A5083-F2FB-3E40-B8C5-CC8FF3FFB616}"/>
              </a:ext>
            </a:extLst>
          </p:cNvPr>
          <p:cNvGrpSpPr/>
          <p:nvPr/>
        </p:nvGrpSpPr>
        <p:grpSpPr>
          <a:xfrm>
            <a:off x="4139657" y="5612010"/>
            <a:ext cx="1764244" cy="961981"/>
            <a:chOff x="1584750" y="5118721"/>
            <a:chExt cx="1764244" cy="9619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DA229A-FA72-9342-8ED1-2E87D3B878BB}"/>
                </a:ext>
              </a:extLst>
            </p:cNvPr>
            <p:cNvSpPr txBox="1"/>
            <p:nvPr/>
          </p:nvSpPr>
          <p:spPr>
            <a:xfrm>
              <a:off x="1782283" y="5711370"/>
              <a:ext cx="15667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initial capacity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154B716-BEFA-B842-A347-7028E978C8D6}"/>
                </a:ext>
              </a:extLst>
            </p:cNvPr>
            <p:cNvSpPr/>
            <p:nvPr/>
          </p:nvSpPr>
          <p:spPr>
            <a:xfrm>
              <a:off x="1584750" y="5118721"/>
              <a:ext cx="751206" cy="417338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57406"/>
                        <a:gd name="connsiteY0" fmla="*/ 59569 h 535025"/>
                        <a:gd name="connsiteX1" fmla="*/ 59569 w 357406"/>
                        <a:gd name="connsiteY1" fmla="*/ 0 h 535025"/>
                        <a:gd name="connsiteX2" fmla="*/ 297837 w 357406"/>
                        <a:gd name="connsiteY2" fmla="*/ 0 h 535025"/>
                        <a:gd name="connsiteX3" fmla="*/ 357406 w 357406"/>
                        <a:gd name="connsiteY3" fmla="*/ 59569 h 535025"/>
                        <a:gd name="connsiteX4" fmla="*/ 357406 w 357406"/>
                        <a:gd name="connsiteY4" fmla="*/ 475456 h 535025"/>
                        <a:gd name="connsiteX5" fmla="*/ 297837 w 357406"/>
                        <a:gd name="connsiteY5" fmla="*/ 535025 h 535025"/>
                        <a:gd name="connsiteX6" fmla="*/ 59569 w 357406"/>
                        <a:gd name="connsiteY6" fmla="*/ 535025 h 535025"/>
                        <a:gd name="connsiteX7" fmla="*/ 0 w 357406"/>
                        <a:gd name="connsiteY7" fmla="*/ 475456 h 535025"/>
                        <a:gd name="connsiteX8" fmla="*/ 0 w 357406"/>
                        <a:gd name="connsiteY8" fmla="*/ 59569 h 5350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57406" h="535025" extrusionOk="0">
                          <a:moveTo>
                            <a:pt x="0" y="59569"/>
                          </a:moveTo>
                          <a:cubicBezTo>
                            <a:pt x="-3405" y="24570"/>
                            <a:pt x="23889" y="1044"/>
                            <a:pt x="59569" y="0"/>
                          </a:cubicBezTo>
                          <a:cubicBezTo>
                            <a:pt x="176011" y="6971"/>
                            <a:pt x="238916" y="-9116"/>
                            <a:pt x="297837" y="0"/>
                          </a:cubicBezTo>
                          <a:cubicBezTo>
                            <a:pt x="326695" y="-3074"/>
                            <a:pt x="356660" y="28200"/>
                            <a:pt x="357406" y="59569"/>
                          </a:cubicBezTo>
                          <a:cubicBezTo>
                            <a:pt x="377564" y="178718"/>
                            <a:pt x="368575" y="306534"/>
                            <a:pt x="357406" y="475456"/>
                          </a:cubicBezTo>
                          <a:cubicBezTo>
                            <a:pt x="359194" y="504675"/>
                            <a:pt x="323860" y="533972"/>
                            <a:pt x="297837" y="535025"/>
                          </a:cubicBezTo>
                          <a:cubicBezTo>
                            <a:pt x="181915" y="536017"/>
                            <a:pt x="142281" y="539277"/>
                            <a:pt x="59569" y="535025"/>
                          </a:cubicBezTo>
                          <a:cubicBezTo>
                            <a:pt x="24611" y="538431"/>
                            <a:pt x="-1675" y="506413"/>
                            <a:pt x="0" y="475456"/>
                          </a:cubicBezTo>
                          <a:cubicBezTo>
                            <a:pt x="-4749" y="294114"/>
                            <a:pt x="19450" y="190542"/>
                            <a:pt x="0" y="5956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7105202-9C7D-4F4D-8C58-E259D0FC5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837" y="1917185"/>
            <a:ext cx="5185482" cy="2230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07B187-8507-A143-8685-0B99795A95D6}"/>
              </a:ext>
            </a:extLst>
          </p:cNvPr>
          <p:cNvCxnSpPr>
            <a:cxnSpLocks/>
          </p:cNvCxnSpPr>
          <p:nvPr/>
        </p:nvCxnSpPr>
        <p:spPr>
          <a:xfrm flipH="1">
            <a:off x="3523376" y="2759979"/>
            <a:ext cx="3028426" cy="27576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88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873455-E420-1F44-BF9E-40AC9DA3F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0500"/>
            <a:ext cx="8183759" cy="991998"/>
          </a:xfrm>
        </p:spPr>
        <p:txBody>
          <a:bodyPr/>
          <a:lstStyle/>
          <a:p>
            <a:r>
              <a:rPr lang="en-US" dirty="0"/>
              <a:t>Java Queue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105202-9C7D-4F4D-8C58-E259D0FC5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473" y="283838"/>
            <a:ext cx="3575053" cy="1537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E357D8-CAB1-744A-9602-ED5CE33D2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383" y="2482907"/>
            <a:ext cx="3094972" cy="1275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519CC8-13AC-FF4A-B661-B42C9BC69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382" y="3928253"/>
            <a:ext cx="3094973" cy="2871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2ABAE4-4AEA-1D49-991A-F8A1EB2E0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644" y="3011331"/>
            <a:ext cx="3807235" cy="2595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DEBC5B-AA0B-C449-9EAA-008E8A119BA0}"/>
              </a:ext>
            </a:extLst>
          </p:cNvPr>
          <p:cNvCxnSpPr>
            <a:cxnSpLocks/>
          </p:cNvCxnSpPr>
          <p:nvPr/>
        </p:nvCxnSpPr>
        <p:spPr>
          <a:xfrm flipH="1">
            <a:off x="1325461" y="1251404"/>
            <a:ext cx="2860645" cy="3057559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C15831-23C9-C740-923D-CF15DCF3B453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929468" y="3120484"/>
            <a:ext cx="3834915" cy="2003966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E8E9DF-B6E8-9F46-A434-452F38C12EB3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1828800" y="5035456"/>
            <a:ext cx="3834350" cy="283166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AF98C69-3FBE-794A-A71F-677CE02A2B88}"/>
              </a:ext>
            </a:extLst>
          </p:cNvPr>
          <p:cNvSpPr/>
          <p:nvPr/>
        </p:nvSpPr>
        <p:spPr>
          <a:xfrm>
            <a:off x="5914239" y="2549918"/>
            <a:ext cx="2269520" cy="28556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7406"/>
                      <a:gd name="connsiteY0" fmla="*/ 59569 h 535025"/>
                      <a:gd name="connsiteX1" fmla="*/ 59569 w 357406"/>
                      <a:gd name="connsiteY1" fmla="*/ 0 h 535025"/>
                      <a:gd name="connsiteX2" fmla="*/ 297837 w 357406"/>
                      <a:gd name="connsiteY2" fmla="*/ 0 h 535025"/>
                      <a:gd name="connsiteX3" fmla="*/ 357406 w 357406"/>
                      <a:gd name="connsiteY3" fmla="*/ 59569 h 535025"/>
                      <a:gd name="connsiteX4" fmla="*/ 357406 w 357406"/>
                      <a:gd name="connsiteY4" fmla="*/ 475456 h 535025"/>
                      <a:gd name="connsiteX5" fmla="*/ 297837 w 357406"/>
                      <a:gd name="connsiteY5" fmla="*/ 535025 h 535025"/>
                      <a:gd name="connsiteX6" fmla="*/ 59569 w 357406"/>
                      <a:gd name="connsiteY6" fmla="*/ 535025 h 535025"/>
                      <a:gd name="connsiteX7" fmla="*/ 0 w 357406"/>
                      <a:gd name="connsiteY7" fmla="*/ 475456 h 535025"/>
                      <a:gd name="connsiteX8" fmla="*/ 0 w 357406"/>
                      <a:gd name="connsiteY8" fmla="*/ 59569 h 535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7406" h="535025" extrusionOk="0">
                        <a:moveTo>
                          <a:pt x="0" y="59569"/>
                        </a:moveTo>
                        <a:cubicBezTo>
                          <a:pt x="-3405" y="24570"/>
                          <a:pt x="23889" y="1044"/>
                          <a:pt x="59569" y="0"/>
                        </a:cubicBezTo>
                        <a:cubicBezTo>
                          <a:pt x="176011" y="6971"/>
                          <a:pt x="238916" y="-9116"/>
                          <a:pt x="297837" y="0"/>
                        </a:cubicBezTo>
                        <a:cubicBezTo>
                          <a:pt x="326695" y="-3074"/>
                          <a:pt x="356660" y="28200"/>
                          <a:pt x="357406" y="59569"/>
                        </a:cubicBezTo>
                        <a:cubicBezTo>
                          <a:pt x="377564" y="178718"/>
                          <a:pt x="368575" y="306534"/>
                          <a:pt x="357406" y="475456"/>
                        </a:cubicBezTo>
                        <a:cubicBezTo>
                          <a:pt x="359194" y="504675"/>
                          <a:pt x="323860" y="533972"/>
                          <a:pt x="297837" y="535025"/>
                        </a:cubicBezTo>
                        <a:cubicBezTo>
                          <a:pt x="181915" y="536017"/>
                          <a:pt x="142281" y="539277"/>
                          <a:pt x="59569" y="535025"/>
                        </a:cubicBezTo>
                        <a:cubicBezTo>
                          <a:pt x="24611" y="538431"/>
                          <a:pt x="-1675" y="506413"/>
                          <a:pt x="0" y="475456"/>
                        </a:cubicBezTo>
                        <a:cubicBezTo>
                          <a:pt x="-4749" y="294114"/>
                          <a:pt x="19450" y="190542"/>
                          <a:pt x="0" y="595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4F451A2-E53B-5C4A-9BF9-7371B9F9580B}"/>
              </a:ext>
            </a:extLst>
          </p:cNvPr>
          <p:cNvSpPr/>
          <p:nvPr/>
        </p:nvSpPr>
        <p:spPr>
          <a:xfrm>
            <a:off x="5663150" y="4837309"/>
            <a:ext cx="3279513" cy="39629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7406"/>
                      <a:gd name="connsiteY0" fmla="*/ 59569 h 535025"/>
                      <a:gd name="connsiteX1" fmla="*/ 59569 w 357406"/>
                      <a:gd name="connsiteY1" fmla="*/ 0 h 535025"/>
                      <a:gd name="connsiteX2" fmla="*/ 297837 w 357406"/>
                      <a:gd name="connsiteY2" fmla="*/ 0 h 535025"/>
                      <a:gd name="connsiteX3" fmla="*/ 357406 w 357406"/>
                      <a:gd name="connsiteY3" fmla="*/ 59569 h 535025"/>
                      <a:gd name="connsiteX4" fmla="*/ 357406 w 357406"/>
                      <a:gd name="connsiteY4" fmla="*/ 475456 h 535025"/>
                      <a:gd name="connsiteX5" fmla="*/ 297837 w 357406"/>
                      <a:gd name="connsiteY5" fmla="*/ 535025 h 535025"/>
                      <a:gd name="connsiteX6" fmla="*/ 59569 w 357406"/>
                      <a:gd name="connsiteY6" fmla="*/ 535025 h 535025"/>
                      <a:gd name="connsiteX7" fmla="*/ 0 w 357406"/>
                      <a:gd name="connsiteY7" fmla="*/ 475456 h 535025"/>
                      <a:gd name="connsiteX8" fmla="*/ 0 w 357406"/>
                      <a:gd name="connsiteY8" fmla="*/ 59569 h 535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7406" h="535025" extrusionOk="0">
                        <a:moveTo>
                          <a:pt x="0" y="59569"/>
                        </a:moveTo>
                        <a:cubicBezTo>
                          <a:pt x="-3405" y="24570"/>
                          <a:pt x="23889" y="1044"/>
                          <a:pt x="59569" y="0"/>
                        </a:cubicBezTo>
                        <a:cubicBezTo>
                          <a:pt x="176011" y="6971"/>
                          <a:pt x="238916" y="-9116"/>
                          <a:pt x="297837" y="0"/>
                        </a:cubicBezTo>
                        <a:cubicBezTo>
                          <a:pt x="326695" y="-3074"/>
                          <a:pt x="356660" y="28200"/>
                          <a:pt x="357406" y="59569"/>
                        </a:cubicBezTo>
                        <a:cubicBezTo>
                          <a:pt x="377564" y="178718"/>
                          <a:pt x="368575" y="306534"/>
                          <a:pt x="357406" y="475456"/>
                        </a:cubicBezTo>
                        <a:cubicBezTo>
                          <a:pt x="359194" y="504675"/>
                          <a:pt x="323860" y="533972"/>
                          <a:pt x="297837" y="535025"/>
                        </a:cubicBezTo>
                        <a:cubicBezTo>
                          <a:pt x="181915" y="536017"/>
                          <a:pt x="142281" y="539277"/>
                          <a:pt x="59569" y="535025"/>
                        </a:cubicBezTo>
                        <a:cubicBezTo>
                          <a:pt x="24611" y="538431"/>
                          <a:pt x="-1675" y="506413"/>
                          <a:pt x="0" y="475456"/>
                        </a:cubicBezTo>
                        <a:cubicBezTo>
                          <a:pt x="-4749" y="294114"/>
                          <a:pt x="19450" y="190542"/>
                          <a:pt x="0" y="595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0E80886-B1FB-0B4A-BBFE-65525CE8473B}"/>
              </a:ext>
            </a:extLst>
          </p:cNvPr>
          <p:cNvSpPr/>
          <p:nvPr/>
        </p:nvSpPr>
        <p:spPr>
          <a:xfrm>
            <a:off x="5663149" y="5932219"/>
            <a:ext cx="3279513" cy="39629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7406"/>
                      <a:gd name="connsiteY0" fmla="*/ 59569 h 535025"/>
                      <a:gd name="connsiteX1" fmla="*/ 59569 w 357406"/>
                      <a:gd name="connsiteY1" fmla="*/ 0 h 535025"/>
                      <a:gd name="connsiteX2" fmla="*/ 297837 w 357406"/>
                      <a:gd name="connsiteY2" fmla="*/ 0 h 535025"/>
                      <a:gd name="connsiteX3" fmla="*/ 357406 w 357406"/>
                      <a:gd name="connsiteY3" fmla="*/ 59569 h 535025"/>
                      <a:gd name="connsiteX4" fmla="*/ 357406 w 357406"/>
                      <a:gd name="connsiteY4" fmla="*/ 475456 h 535025"/>
                      <a:gd name="connsiteX5" fmla="*/ 297837 w 357406"/>
                      <a:gd name="connsiteY5" fmla="*/ 535025 h 535025"/>
                      <a:gd name="connsiteX6" fmla="*/ 59569 w 357406"/>
                      <a:gd name="connsiteY6" fmla="*/ 535025 h 535025"/>
                      <a:gd name="connsiteX7" fmla="*/ 0 w 357406"/>
                      <a:gd name="connsiteY7" fmla="*/ 475456 h 535025"/>
                      <a:gd name="connsiteX8" fmla="*/ 0 w 357406"/>
                      <a:gd name="connsiteY8" fmla="*/ 59569 h 535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7406" h="535025" extrusionOk="0">
                        <a:moveTo>
                          <a:pt x="0" y="59569"/>
                        </a:moveTo>
                        <a:cubicBezTo>
                          <a:pt x="-3405" y="24570"/>
                          <a:pt x="23889" y="1044"/>
                          <a:pt x="59569" y="0"/>
                        </a:cubicBezTo>
                        <a:cubicBezTo>
                          <a:pt x="176011" y="6971"/>
                          <a:pt x="238916" y="-9116"/>
                          <a:pt x="297837" y="0"/>
                        </a:cubicBezTo>
                        <a:cubicBezTo>
                          <a:pt x="326695" y="-3074"/>
                          <a:pt x="356660" y="28200"/>
                          <a:pt x="357406" y="59569"/>
                        </a:cubicBezTo>
                        <a:cubicBezTo>
                          <a:pt x="377564" y="178718"/>
                          <a:pt x="368575" y="306534"/>
                          <a:pt x="357406" y="475456"/>
                        </a:cubicBezTo>
                        <a:cubicBezTo>
                          <a:pt x="359194" y="504675"/>
                          <a:pt x="323860" y="533972"/>
                          <a:pt x="297837" y="535025"/>
                        </a:cubicBezTo>
                        <a:cubicBezTo>
                          <a:pt x="181915" y="536017"/>
                          <a:pt x="142281" y="539277"/>
                          <a:pt x="59569" y="535025"/>
                        </a:cubicBezTo>
                        <a:cubicBezTo>
                          <a:pt x="24611" y="538431"/>
                          <a:pt x="-1675" y="506413"/>
                          <a:pt x="0" y="475456"/>
                        </a:cubicBezTo>
                        <a:cubicBezTo>
                          <a:pt x="-4749" y="294114"/>
                          <a:pt x="19450" y="190542"/>
                          <a:pt x="0" y="595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7F9B9B-335C-C348-B9E6-1C2225CD1E50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828800" y="5331501"/>
            <a:ext cx="3834349" cy="798865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90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5" grpId="1" animBg="1"/>
      <p:bldP spid="2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BBF31D-71BA-7948-BA45-42BC63A49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</a:t>
            </a:r>
            <a:r>
              <a:rPr lang="en-US" altLang="zh-CN" dirty="0"/>
              <a:t>Array</a:t>
            </a:r>
            <a:r>
              <a:rPr lang="zh-CN" altLang="en-US" dirty="0"/>
              <a:t> </a:t>
            </a:r>
            <a:r>
              <a:rPr lang="en-US" dirty="0"/>
              <a:t>Queue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C8549-02B1-6A42-AE21-635A5D1B86B3}"/>
              </a:ext>
            </a:extLst>
          </p:cNvPr>
          <p:cNvSpPr txBox="1"/>
          <p:nvPr/>
        </p:nvSpPr>
        <p:spPr>
          <a:xfrm>
            <a:off x="1166069" y="1937857"/>
            <a:ext cx="6767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9300"/>
                </a:solidFill>
              </a:rPr>
              <a:t>Capacity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  <a:r>
              <a:rPr lang="en-US" altLang="zh-CN" sz="2800" dirty="0"/>
              <a:t>Increase</a:t>
            </a:r>
            <a:r>
              <a:rPr lang="zh-CN" altLang="en-US" sz="2800" dirty="0"/>
              <a:t> </a:t>
            </a:r>
            <a:r>
              <a:rPr lang="en-US" altLang="zh-CN" sz="2800" dirty="0"/>
              <a:t>capacity</a:t>
            </a:r>
            <a:r>
              <a:rPr lang="zh-CN" altLang="en-US" sz="2800" dirty="0"/>
              <a:t> </a:t>
            </a:r>
            <a:r>
              <a:rPr lang="en-US" altLang="zh-CN" sz="2800" dirty="0"/>
              <a:t>by</a:t>
            </a:r>
            <a:r>
              <a:rPr lang="zh-CN" altLang="en-US" sz="2800" dirty="0"/>
              <a:t> </a:t>
            </a:r>
            <a:r>
              <a:rPr lang="en-US" altLang="zh-CN" sz="2800" dirty="0"/>
              <a:t>making</a:t>
            </a:r>
            <a:r>
              <a:rPr lang="zh-CN" altLang="en-US" sz="2800" dirty="0"/>
              <a:t> </a:t>
            </a:r>
            <a:r>
              <a:rPr lang="en-US" altLang="zh-CN" sz="2800" dirty="0"/>
              <a:t>copies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D250C-F303-4E45-8B0F-737ACA7565F4}"/>
              </a:ext>
            </a:extLst>
          </p:cNvPr>
          <p:cNvSpPr txBox="1"/>
          <p:nvPr/>
        </p:nvSpPr>
        <p:spPr>
          <a:xfrm>
            <a:off x="1166069" y="5426373"/>
            <a:ext cx="4058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9300"/>
                </a:solidFill>
              </a:rPr>
              <a:t>Data</a:t>
            </a:r>
            <a:r>
              <a:rPr lang="zh-CN" altLang="en-US" sz="2800" b="1" dirty="0">
                <a:solidFill>
                  <a:srgbClr val="FF9300"/>
                </a:solidFill>
              </a:rPr>
              <a:t> </a:t>
            </a:r>
            <a:r>
              <a:rPr lang="en-US" altLang="zh-CN" sz="2800" b="1" dirty="0">
                <a:solidFill>
                  <a:srgbClr val="FF9300"/>
                </a:solidFill>
              </a:rPr>
              <a:t>types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  <a:r>
              <a:rPr lang="en-US" altLang="zh-CN" sz="2800" dirty="0"/>
              <a:t>Using</a:t>
            </a:r>
            <a:r>
              <a:rPr lang="zh-CN" altLang="en-US" sz="2800" dirty="0"/>
              <a:t> </a:t>
            </a:r>
            <a:r>
              <a:rPr lang="en-US" altLang="zh-CN" sz="2800" dirty="0"/>
              <a:t>generics</a:t>
            </a:r>
            <a:endParaRPr lang="en-US" sz="2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E5ACB2-218D-B54B-9233-FE40C8BDFA20}"/>
              </a:ext>
            </a:extLst>
          </p:cNvPr>
          <p:cNvGrpSpPr/>
          <p:nvPr/>
        </p:nvGrpSpPr>
        <p:grpSpPr>
          <a:xfrm>
            <a:off x="5587068" y="2374083"/>
            <a:ext cx="2403424" cy="666711"/>
            <a:chOff x="5738070" y="2910979"/>
            <a:chExt cx="2403424" cy="66671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9AB507-C357-CE40-9CAC-F7DE91B477FB}"/>
                </a:ext>
              </a:extLst>
            </p:cNvPr>
            <p:cNvSpPr txBox="1"/>
            <p:nvPr/>
          </p:nvSpPr>
          <p:spPr>
            <a:xfrm>
              <a:off x="5738070" y="2910979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~~~~~~~~~~~~~~~~~~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C9D47B-DD1F-5740-8C4F-FF6DD7753A00}"/>
                </a:ext>
              </a:extLst>
            </p:cNvPr>
            <p:cNvSpPr txBox="1"/>
            <p:nvPr/>
          </p:nvSpPr>
          <p:spPr>
            <a:xfrm>
              <a:off x="6955015" y="3208358"/>
              <a:ext cx="1186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Very</a:t>
              </a:r>
              <a:r>
                <a:rPr lang="zh-CN" altLang="en-US" b="1" dirty="0">
                  <a:solidFill>
                    <a:srgbClr val="FF0000"/>
                  </a:solidFill>
                </a:rPr>
                <a:t> </a:t>
              </a:r>
              <a:r>
                <a:rPr lang="en-US" altLang="zh-CN" b="1" dirty="0">
                  <a:solidFill>
                    <a:srgbClr val="FF0000"/>
                  </a:solidFill>
                </a:rPr>
                <a:t>slow!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26" name="Picture 2" descr="Data Oriented Design – Ali Salehi | Programmer">
            <a:extLst>
              <a:ext uri="{FF2B5EF4-FFF2-40B4-BE49-F238E27FC236}">
                <a16:creationId xmlns:a16="http://schemas.microsoft.com/office/drawing/2014/main" id="{3B9C4A17-578E-9A44-A786-65F69E463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648" y="3040794"/>
            <a:ext cx="3347207" cy="2061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0E2DA4-2945-D047-BB50-222E4044C4B9}"/>
              </a:ext>
            </a:extLst>
          </p:cNvPr>
          <p:cNvSpPr txBox="1"/>
          <p:nvPr/>
        </p:nvSpPr>
        <p:spPr>
          <a:xfrm>
            <a:off x="7089963" y="5241707"/>
            <a:ext cx="1775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improve?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7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78034F-C067-034B-BE9D-38825A21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Complexity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7AAAA7-812F-5B41-BFC2-513DB3F4F5C0}"/>
              </a:ext>
            </a:extLst>
          </p:cNvPr>
          <p:cNvSpPr/>
          <p:nvPr/>
        </p:nvSpPr>
        <p:spPr>
          <a:xfrm>
            <a:off x="3955444" y="175435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BB149A-5A66-7F44-B10D-1FAEEB69EB61}"/>
              </a:ext>
            </a:extLst>
          </p:cNvPr>
          <p:cNvSpPr/>
          <p:nvPr/>
        </p:nvSpPr>
        <p:spPr>
          <a:xfrm>
            <a:off x="4506773" y="175435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AB1338-555C-774D-9E71-89F7E744FBCC}"/>
              </a:ext>
            </a:extLst>
          </p:cNvPr>
          <p:cNvSpPr/>
          <p:nvPr/>
        </p:nvSpPr>
        <p:spPr>
          <a:xfrm>
            <a:off x="5058102" y="175435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A0E4B5-8EEB-6B4D-A92F-669F4E639099}"/>
              </a:ext>
            </a:extLst>
          </p:cNvPr>
          <p:cNvSpPr/>
          <p:nvPr/>
        </p:nvSpPr>
        <p:spPr>
          <a:xfrm>
            <a:off x="5609431" y="175435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0CD5D7-BB26-7C4C-96CE-8A876FCFF130}"/>
              </a:ext>
            </a:extLst>
          </p:cNvPr>
          <p:cNvSpPr/>
          <p:nvPr/>
        </p:nvSpPr>
        <p:spPr>
          <a:xfrm>
            <a:off x="6160760" y="175435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69461C-FD83-7A47-B7AA-85BE6DA77754}"/>
              </a:ext>
            </a:extLst>
          </p:cNvPr>
          <p:cNvSpPr/>
          <p:nvPr/>
        </p:nvSpPr>
        <p:spPr>
          <a:xfrm>
            <a:off x="6712089" y="175435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BBC5C3-31AF-AE49-B418-2EA63A8A36F0}"/>
              </a:ext>
            </a:extLst>
          </p:cNvPr>
          <p:cNvGrpSpPr/>
          <p:nvPr/>
        </p:nvGrpSpPr>
        <p:grpSpPr>
          <a:xfrm>
            <a:off x="4132524" y="914847"/>
            <a:ext cx="2303900" cy="775294"/>
            <a:chOff x="4539314" y="2928107"/>
            <a:chExt cx="2303900" cy="77529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4FCD960-E05A-E045-AEF1-FD5FAA0793B1}"/>
                </a:ext>
              </a:extLst>
            </p:cNvPr>
            <p:cNvCxnSpPr>
              <a:cxnSpLocks/>
            </p:cNvCxnSpPr>
            <p:nvPr/>
          </p:nvCxnSpPr>
          <p:spPr>
            <a:xfrm>
              <a:off x="5156542" y="3297439"/>
              <a:ext cx="0" cy="4059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74DEF9-2BB3-9549-97D1-A4CAC7E1CF07}"/>
                </a:ext>
              </a:extLst>
            </p:cNvPr>
            <p:cNvSpPr txBox="1"/>
            <p:nvPr/>
          </p:nvSpPr>
          <p:spPr>
            <a:xfrm>
              <a:off x="4539314" y="2928107"/>
              <a:ext cx="2303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poll() “get and delete”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70357C-2E37-D246-9D38-069EF13CD605}"/>
              </a:ext>
            </a:extLst>
          </p:cNvPr>
          <p:cNvGrpSpPr/>
          <p:nvPr/>
        </p:nvGrpSpPr>
        <p:grpSpPr>
          <a:xfrm>
            <a:off x="6553770" y="2403950"/>
            <a:ext cx="1918474" cy="649644"/>
            <a:chOff x="1931859" y="4474365"/>
            <a:chExt cx="1918474" cy="111251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C615C91-8CE9-8C4A-9555-16B5EF9C6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0973" y="4474365"/>
              <a:ext cx="0" cy="69826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3A334B-C07D-294D-B77B-CE3C9C8F40B2}"/>
                </a:ext>
              </a:extLst>
            </p:cNvPr>
            <p:cNvSpPr txBox="1"/>
            <p:nvPr/>
          </p:nvSpPr>
          <p:spPr>
            <a:xfrm>
              <a:off x="1931859" y="5217546"/>
              <a:ext cx="19184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add(int) “append”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29E34F6-B816-BC46-921C-68FAC7AACC9D}"/>
              </a:ext>
            </a:extLst>
          </p:cNvPr>
          <p:cNvSpPr txBox="1"/>
          <p:nvPr/>
        </p:nvSpPr>
        <p:spPr>
          <a:xfrm>
            <a:off x="2907978" y="1738674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  <a:latin typeface="Agency FB" panose="020B0503020202020204" pitchFamily="34" charset="77"/>
              </a:rPr>
              <a:t>“front”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D3F77F-4348-7649-94D7-E77D1721E3C0}"/>
              </a:ext>
            </a:extLst>
          </p:cNvPr>
          <p:cNvSpPr txBox="1"/>
          <p:nvPr/>
        </p:nvSpPr>
        <p:spPr>
          <a:xfrm>
            <a:off x="7328186" y="1754355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  <a:latin typeface="Agency FB" panose="020B0503020202020204" pitchFamily="34" charset="77"/>
              </a:rPr>
              <a:t>“end”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0E4276-6EE7-2741-8203-A33B35D94328}"/>
              </a:ext>
            </a:extLst>
          </p:cNvPr>
          <p:cNvSpPr txBox="1"/>
          <p:nvPr/>
        </p:nvSpPr>
        <p:spPr>
          <a:xfrm>
            <a:off x="572951" y="4540108"/>
            <a:ext cx="420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Number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steps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i="1" dirty="0">
                <a:solidFill>
                  <a:srgbClr val="FF0000"/>
                </a:solidFill>
              </a:rPr>
              <a:t>poll()</a:t>
            </a:r>
            <a:r>
              <a:rPr lang="en-US" altLang="zh-CN" sz="2400" dirty="0"/>
              <a:t>?</a:t>
            </a: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83370D-6C09-4B4B-B1F6-248B7FB4612D}"/>
              </a:ext>
            </a:extLst>
          </p:cNvPr>
          <p:cNvSpPr txBox="1"/>
          <p:nvPr/>
        </p:nvSpPr>
        <p:spPr>
          <a:xfrm>
            <a:off x="572951" y="5481488"/>
            <a:ext cx="4548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Number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steps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add(int)</a:t>
            </a:r>
            <a:r>
              <a:rPr lang="en-US" altLang="zh-CN" sz="2400" dirty="0"/>
              <a:t>?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E833CC-ED85-024E-A75D-323A7017055D}"/>
              </a:ext>
            </a:extLst>
          </p:cNvPr>
          <p:cNvSpPr/>
          <p:nvPr/>
        </p:nvSpPr>
        <p:spPr>
          <a:xfrm>
            <a:off x="5329789" y="4896713"/>
            <a:ext cx="33539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4B2E83"/>
                </a:solidFill>
              </a:rPr>
              <a:t>O(1)</a:t>
            </a:r>
            <a:r>
              <a:rPr lang="zh-CN" altLang="en-US" sz="3200" b="1" dirty="0">
                <a:solidFill>
                  <a:srgbClr val="4B2E83"/>
                </a:solidFill>
              </a:rPr>
              <a:t>  </a:t>
            </a:r>
            <a:r>
              <a:rPr lang="en-US" altLang="zh-CN" sz="3200" b="1" dirty="0">
                <a:solidFill>
                  <a:srgbClr val="4B2E83"/>
                </a:solidFill>
              </a:rPr>
              <a:t>-</a:t>
            </a:r>
            <a:r>
              <a:rPr lang="zh-CN" altLang="en-US" sz="3200" b="1" dirty="0">
                <a:solidFill>
                  <a:srgbClr val="4B2E83"/>
                </a:solidFill>
              </a:rPr>
              <a:t> </a:t>
            </a:r>
            <a:r>
              <a:rPr lang="en-US" altLang="zh-CN" sz="3200" b="1" dirty="0">
                <a:solidFill>
                  <a:srgbClr val="4B2E83"/>
                </a:solidFill>
              </a:rPr>
              <a:t>“order</a:t>
            </a:r>
            <a:r>
              <a:rPr lang="zh-CN" altLang="en-US" sz="3200" b="1" dirty="0">
                <a:solidFill>
                  <a:srgbClr val="4B2E83"/>
                </a:solidFill>
              </a:rPr>
              <a:t> </a:t>
            </a:r>
            <a:r>
              <a:rPr lang="en-US" altLang="zh-CN" sz="3200" b="1" dirty="0">
                <a:solidFill>
                  <a:srgbClr val="4B2E83"/>
                </a:solidFill>
              </a:rPr>
              <a:t>of</a:t>
            </a:r>
            <a:r>
              <a:rPr lang="zh-CN" altLang="en-US" sz="3200" b="1" dirty="0">
                <a:solidFill>
                  <a:srgbClr val="4B2E83"/>
                </a:solidFill>
              </a:rPr>
              <a:t> </a:t>
            </a:r>
            <a:r>
              <a:rPr lang="en-US" altLang="zh-CN" sz="3200" b="1" dirty="0">
                <a:solidFill>
                  <a:srgbClr val="4B2E83"/>
                </a:solidFill>
              </a:rPr>
              <a:t>1”</a:t>
            </a:r>
            <a:endParaRPr lang="en-US" sz="3200" b="1" dirty="0">
              <a:solidFill>
                <a:srgbClr val="4B2E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3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EAEAC9-DD55-E548-8F0D-5C4122E064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04589" y="1845782"/>
            <a:ext cx="6605561" cy="5870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certain</a:t>
            </a:r>
            <a:r>
              <a:rPr lang="zh-CN" altLang="en-US" dirty="0"/>
              <a:t> </a:t>
            </a:r>
            <a:r>
              <a:rPr lang="en-US" altLang="zh-CN" dirty="0"/>
              <a:t>“logic”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6ED7B2-3383-454E-99D3-218AF1AD2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43CA85F-724C-494C-9167-A9ACC5254927}"/>
              </a:ext>
            </a:extLst>
          </p:cNvPr>
          <p:cNvSpPr txBox="1">
            <a:spLocks/>
          </p:cNvSpPr>
          <p:nvPr/>
        </p:nvSpPr>
        <p:spPr>
          <a:xfrm>
            <a:off x="2395826" y="2657417"/>
            <a:ext cx="4004974" cy="5870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altLang="zh-CN" sz="2000" dirty="0">
                <a:solidFill>
                  <a:srgbClr val="00B050"/>
                </a:solidFill>
              </a:rPr>
              <a:t>Queue: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First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in,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first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out (FIFO)</a:t>
            </a:r>
            <a:endParaRPr lang="en-US" sz="2000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415E5-3685-A246-9B3B-B6A09D47B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803" y="80515"/>
            <a:ext cx="1648197" cy="581991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DD128D2-4CA5-AD4D-B4F8-59D049F94684}"/>
              </a:ext>
            </a:extLst>
          </p:cNvPr>
          <p:cNvSpPr txBox="1">
            <a:spLocks/>
          </p:cNvSpPr>
          <p:nvPr/>
        </p:nvSpPr>
        <p:spPr>
          <a:xfrm>
            <a:off x="1204589" y="3600479"/>
            <a:ext cx="6605561" cy="5870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altLang="zh-CN" dirty="0"/>
              <a:t>Public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defined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585520B-8DE3-C042-BA80-5C3F7C9A4BC7}"/>
              </a:ext>
            </a:extLst>
          </p:cNvPr>
          <p:cNvSpPr txBox="1">
            <a:spLocks/>
          </p:cNvSpPr>
          <p:nvPr/>
        </p:nvSpPr>
        <p:spPr>
          <a:xfrm>
            <a:off x="1204589" y="4944116"/>
            <a:ext cx="6605561" cy="5870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altLang="zh-CN" dirty="0"/>
              <a:t>Internal</a:t>
            </a:r>
            <a:r>
              <a:rPr lang="zh-CN" altLang="en-US" dirty="0"/>
              <a:t> </a:t>
            </a:r>
            <a:r>
              <a:rPr lang="en-US" altLang="zh-CN" dirty="0"/>
              <a:t>implementation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D0B9F2DE-C613-B744-9280-A6ED56D75A99}"/>
              </a:ext>
            </a:extLst>
          </p:cNvPr>
          <p:cNvSpPr txBox="1">
            <a:spLocks/>
          </p:cNvSpPr>
          <p:nvPr/>
        </p:nvSpPr>
        <p:spPr>
          <a:xfrm>
            <a:off x="2395826" y="4272297"/>
            <a:ext cx="3677804" cy="5870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altLang="zh-CN" sz="2000" dirty="0">
                <a:solidFill>
                  <a:srgbClr val="00B050"/>
                </a:solidFill>
              </a:rPr>
              <a:t>poll(),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add(E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value),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…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B6270C4-CE00-1949-8735-9552B0CE0C1D}"/>
              </a:ext>
            </a:extLst>
          </p:cNvPr>
          <p:cNvSpPr txBox="1">
            <a:spLocks/>
          </p:cNvSpPr>
          <p:nvPr/>
        </p:nvSpPr>
        <p:spPr>
          <a:xfrm>
            <a:off x="2395826" y="5714906"/>
            <a:ext cx="3677804" cy="5870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altLang="zh-CN" sz="2000" dirty="0">
                <a:solidFill>
                  <a:srgbClr val="00B050"/>
                </a:solidFill>
              </a:rPr>
              <a:t>E[]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with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circular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access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93614A7C-7E22-BA46-9115-3119DA52DDF2}"/>
              </a:ext>
            </a:extLst>
          </p:cNvPr>
          <p:cNvSpPr txBox="1">
            <a:spLocks/>
          </p:cNvSpPr>
          <p:nvPr/>
        </p:nvSpPr>
        <p:spPr>
          <a:xfrm>
            <a:off x="2395825" y="6270975"/>
            <a:ext cx="4726427" cy="5870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altLang="zh-CN" sz="2000" dirty="0">
                <a:solidFill>
                  <a:srgbClr val="00B050"/>
                </a:solidFill>
              </a:rPr>
              <a:t>O(1)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for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both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poll()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and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add(int)</a:t>
            </a:r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69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6" grpId="0"/>
      <p:bldP spid="7" grpId="0"/>
      <p:bldP spid="9" grpId="0"/>
      <p:bldP spid="10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421D97-BF91-1644-BB73-B35A66AB62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82761" y="1938061"/>
            <a:ext cx="6051888" cy="12665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Queue ADT: </a:t>
            </a:r>
            <a:r>
              <a:rPr lang="en-US" dirty="0">
                <a:solidFill>
                  <a:schemeClr val="tx1"/>
                </a:solidFill>
              </a:rPr>
              <a:t>First In First Out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Stack ADT: Last In First Out (LIFO)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808A79-EB27-C042-803E-64457CAF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9CAD0D-9602-9345-BDB2-CD58387BE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081" y="3449878"/>
            <a:ext cx="1845973" cy="1724926"/>
          </a:xfrm>
          <a:prstGeom prst="rect">
            <a:avLst/>
          </a:prstGeom>
        </p:spPr>
      </p:pic>
      <p:pic>
        <p:nvPicPr>
          <p:cNvPr id="2050" name="Picture 2" descr="Stack of books Royalty Free Vector Image - VectorStock">
            <a:extLst>
              <a:ext uri="{FF2B5EF4-FFF2-40B4-BE49-F238E27FC236}">
                <a16:creationId xmlns:a16="http://schemas.microsoft.com/office/drawing/2014/main" id="{4C7E0389-9802-E14D-B635-8FE1CA79A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6"/>
          <a:stretch/>
        </p:blipFill>
        <p:spPr bwMode="auto">
          <a:xfrm>
            <a:off x="6211081" y="3878171"/>
            <a:ext cx="1584675" cy="167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3C80D-733D-AC46-979B-25F3D2B3A5F3}"/>
              </a:ext>
            </a:extLst>
          </p:cNvPr>
          <p:cNvSpPr txBox="1"/>
          <p:nvPr/>
        </p:nvSpPr>
        <p:spPr>
          <a:xfrm>
            <a:off x="385894" y="5292762"/>
            <a:ext cx="312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function in the interface?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FE73B1-4C3D-0248-9E23-1D646327FDBC}"/>
              </a:ext>
            </a:extLst>
          </p:cNvPr>
          <p:cNvSpPr txBox="1"/>
          <p:nvPr/>
        </p:nvSpPr>
        <p:spPr>
          <a:xfrm>
            <a:off x="385894" y="5898244"/>
            <a:ext cx="196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store data?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EBC253-C3E3-954E-BF50-7A2548D80CF8}"/>
              </a:ext>
            </a:extLst>
          </p:cNvPr>
          <p:cNvSpPr txBox="1"/>
          <p:nvPr/>
        </p:nvSpPr>
        <p:spPr>
          <a:xfrm>
            <a:off x="2666831" y="5898244"/>
            <a:ext cx="365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implement stack using array?</a:t>
            </a:r>
          </a:p>
        </p:txBody>
      </p:sp>
    </p:spTree>
    <p:extLst>
      <p:ext uri="{BB962C8B-B14F-4D97-AF65-F5344CB8AC3E}">
        <p14:creationId xmlns:p14="http://schemas.microsoft.com/office/powerpoint/2010/main" val="401316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BFC9AD-22C9-A04F-9B0F-F2285460D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Homework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P1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0DAF-A5EB-0448-BBF9-EB615B9452AC}"/>
              </a:ext>
            </a:extLst>
          </p:cNvPr>
          <p:cNvSpPr txBox="1"/>
          <p:nvPr/>
        </p:nvSpPr>
        <p:spPr>
          <a:xfrm>
            <a:off x="906544" y="1803633"/>
            <a:ext cx="290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Array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0s,</a:t>
            </a:r>
            <a:r>
              <a:rPr lang="zh-CN" altLang="en-US" sz="2400" dirty="0"/>
              <a:t> </a:t>
            </a:r>
            <a:r>
              <a:rPr lang="en-US" altLang="zh-CN" sz="2400" dirty="0"/>
              <a:t>1s,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2s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75C4F-8FB5-1E41-81E1-D00D3DD65111}"/>
              </a:ext>
            </a:extLst>
          </p:cNvPr>
          <p:cNvSpPr txBox="1"/>
          <p:nvPr/>
        </p:nvSpPr>
        <p:spPr>
          <a:xfrm>
            <a:off x="906544" y="2576818"/>
            <a:ext cx="7948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Sort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all</a:t>
            </a:r>
            <a:r>
              <a:rPr lang="zh-CN" altLang="en-US" sz="2400" dirty="0"/>
              <a:t> </a:t>
            </a:r>
            <a:r>
              <a:rPr lang="en-US" altLang="zh-CN" sz="2400" dirty="0"/>
              <a:t>0s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left,</a:t>
            </a:r>
            <a:r>
              <a:rPr lang="zh-CN" altLang="en-US" sz="2400" dirty="0"/>
              <a:t> </a:t>
            </a:r>
            <a:r>
              <a:rPr lang="en-US" altLang="zh-CN" sz="2400" dirty="0"/>
              <a:t>all</a:t>
            </a:r>
            <a:r>
              <a:rPr lang="zh-CN" altLang="en-US" sz="2400" dirty="0"/>
              <a:t> </a:t>
            </a:r>
            <a:r>
              <a:rPr lang="en-US" altLang="zh-CN" sz="2400" dirty="0"/>
              <a:t>2s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right,</a:t>
            </a:r>
            <a:r>
              <a:rPr lang="zh-CN" altLang="en-US" sz="2400" dirty="0"/>
              <a:t> </a:t>
            </a:r>
            <a:r>
              <a:rPr lang="en-US" altLang="zh-CN" sz="2400" dirty="0"/>
              <a:t>all</a:t>
            </a:r>
            <a:r>
              <a:rPr lang="zh-CN" altLang="en-US" sz="2400" dirty="0"/>
              <a:t> </a:t>
            </a:r>
            <a:r>
              <a:rPr lang="en-US" altLang="zh-CN" sz="2400" dirty="0"/>
              <a:t>1s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middle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B497BA-FF53-D84D-9CA9-C45F1EB89734}"/>
              </a:ext>
            </a:extLst>
          </p:cNvPr>
          <p:cNvSpPr/>
          <p:nvPr/>
        </p:nvSpPr>
        <p:spPr>
          <a:xfrm>
            <a:off x="2540305" y="3219353"/>
            <a:ext cx="34371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Input: 		[</a:t>
            </a:r>
            <a:r>
              <a:rPr lang="en-US" sz="2400" b="1" dirty="0">
                <a:solidFill>
                  <a:srgbClr val="00B050"/>
                </a:solidFill>
              </a:rPr>
              <a:t>2</a:t>
            </a:r>
            <a:r>
              <a:rPr lang="en-US" sz="2400" b="1" dirty="0"/>
              <a:t>,</a:t>
            </a:r>
            <a:r>
              <a:rPr lang="zh-CN" altLang="en-US" sz="2400" b="1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  <a:r>
              <a:rPr lang="en-US" sz="2400" b="1" dirty="0"/>
              <a:t>,</a:t>
            </a:r>
            <a:r>
              <a:rPr lang="zh-CN" altLang="en-US" sz="2400" b="1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2</a:t>
            </a:r>
            <a:r>
              <a:rPr lang="en-US" sz="2400" b="1" dirty="0"/>
              <a:t>,</a:t>
            </a:r>
            <a:r>
              <a:rPr lang="zh-CN" altLang="en-US" sz="2400" b="1" dirty="0"/>
              <a:t> </a:t>
            </a:r>
            <a:r>
              <a:rPr lang="en-US" sz="2400" b="1" dirty="0">
                <a:solidFill>
                  <a:srgbClr val="FF9300"/>
                </a:solidFill>
              </a:rPr>
              <a:t>1</a:t>
            </a:r>
            <a:r>
              <a:rPr lang="en-US" sz="2400" b="1" dirty="0"/>
              <a:t>,</a:t>
            </a:r>
            <a:r>
              <a:rPr lang="zh-CN" altLang="en-US" sz="2400" b="1" dirty="0"/>
              <a:t> </a:t>
            </a:r>
            <a:r>
              <a:rPr lang="en-US" sz="2400" b="1" dirty="0">
                <a:solidFill>
                  <a:srgbClr val="FFC000"/>
                </a:solidFill>
              </a:rPr>
              <a:t>1</a:t>
            </a:r>
            <a:r>
              <a:rPr lang="en-US" sz="2400" b="1" dirty="0"/>
              <a:t>,</a:t>
            </a:r>
            <a:r>
              <a:rPr lang="zh-CN" altLang="en-US" sz="2400" b="1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  <a:r>
              <a:rPr lang="en-US" sz="2400" dirty="0"/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FD8B6E-D16A-4748-87F7-78CD89265F6A}"/>
              </a:ext>
            </a:extLst>
          </p:cNvPr>
          <p:cNvSpPr txBox="1"/>
          <p:nvPr/>
        </p:nvSpPr>
        <p:spPr>
          <a:xfrm>
            <a:off x="906544" y="5813570"/>
            <a:ext cx="5381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All</a:t>
            </a:r>
            <a:r>
              <a:rPr lang="zh-CN" altLang="en-US" sz="2400" dirty="0"/>
              <a:t> </a:t>
            </a:r>
            <a:r>
              <a:rPr lang="en-US" altLang="zh-CN" sz="2400" dirty="0"/>
              <a:t>tests</a:t>
            </a:r>
            <a:r>
              <a:rPr lang="zh-CN" altLang="en-US" sz="2400" dirty="0"/>
              <a:t> </a:t>
            </a:r>
            <a:r>
              <a:rPr lang="en-US" altLang="zh-CN" sz="2400" dirty="0"/>
              <a:t>provided.</a:t>
            </a:r>
            <a:r>
              <a:rPr lang="zh-CN" altLang="en-US" sz="2400" dirty="0"/>
              <a:t> </a:t>
            </a:r>
            <a:r>
              <a:rPr lang="en-US" altLang="zh-CN" sz="2400" dirty="0"/>
              <a:t>Do</a:t>
            </a:r>
            <a:r>
              <a:rPr lang="zh-CN" altLang="en-US" sz="2400" dirty="0"/>
              <a:t> </a:t>
            </a:r>
            <a:r>
              <a:rPr lang="en-US" altLang="zh-CN" sz="2400" dirty="0"/>
              <a:t>not</a:t>
            </a:r>
            <a:r>
              <a:rPr lang="zh-CN" altLang="en-US" sz="2400" dirty="0"/>
              <a:t> </a:t>
            </a:r>
            <a:r>
              <a:rPr lang="en-US" altLang="zh-CN" sz="2400" dirty="0"/>
              <a:t>change</a:t>
            </a:r>
            <a:r>
              <a:rPr lang="zh-CN" altLang="en-US" sz="2400" dirty="0"/>
              <a:t> </a:t>
            </a:r>
            <a:r>
              <a:rPr lang="en-US" altLang="zh-CN" sz="2400" dirty="0"/>
              <a:t>test</a:t>
            </a:r>
            <a:r>
              <a:rPr lang="zh-CN" altLang="en-US" sz="2400" dirty="0"/>
              <a:t> </a:t>
            </a:r>
            <a:r>
              <a:rPr lang="en-US" altLang="zh-CN" sz="2400" dirty="0"/>
              <a:t>file.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5FE6D3-E183-9045-B867-577E0616D8F5}"/>
              </a:ext>
            </a:extLst>
          </p:cNvPr>
          <p:cNvSpPr txBox="1"/>
          <p:nvPr/>
        </p:nvSpPr>
        <p:spPr>
          <a:xfrm>
            <a:off x="906544" y="4654960"/>
            <a:ext cx="3733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Make</a:t>
            </a:r>
            <a:r>
              <a:rPr lang="zh-CN" altLang="en-US" sz="2400" dirty="0"/>
              <a:t> </a:t>
            </a:r>
            <a:r>
              <a:rPr lang="en-US" altLang="zh-CN" sz="2400" dirty="0"/>
              <a:t>one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only</a:t>
            </a:r>
            <a:r>
              <a:rPr lang="zh-CN" altLang="en-US" sz="2400" dirty="0"/>
              <a:t> </a:t>
            </a:r>
            <a:r>
              <a:rPr lang="en-US" altLang="zh-CN" sz="2400" dirty="0"/>
              <a:t>one</a:t>
            </a:r>
            <a:r>
              <a:rPr lang="zh-CN" altLang="en-US" sz="2400" dirty="0"/>
              <a:t> </a:t>
            </a:r>
            <a:r>
              <a:rPr lang="en-US" altLang="zh-CN" sz="2400" dirty="0"/>
              <a:t>pass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70A1E-BC80-B441-BBD5-959C6C009F82}"/>
              </a:ext>
            </a:extLst>
          </p:cNvPr>
          <p:cNvSpPr txBox="1"/>
          <p:nvPr/>
        </p:nvSpPr>
        <p:spPr>
          <a:xfrm>
            <a:off x="874741" y="5234265"/>
            <a:ext cx="3901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No</a:t>
            </a:r>
            <a:r>
              <a:rPr lang="zh-CN" altLang="en-US" sz="2400" dirty="0"/>
              <a:t> </a:t>
            </a:r>
            <a:r>
              <a:rPr lang="en-US" altLang="zh-CN" sz="2400" dirty="0"/>
              <a:t>library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  <a:r>
              <a:rPr lang="zh-CN" altLang="en-US" sz="2400" dirty="0"/>
              <a:t> </a:t>
            </a:r>
            <a:r>
              <a:rPr lang="en-US" altLang="zh-CN" sz="2400" dirty="0"/>
              <a:t>additional</a:t>
            </a:r>
            <a:r>
              <a:rPr lang="zh-CN" altLang="en-US" sz="2400" dirty="0"/>
              <a:t> </a:t>
            </a:r>
            <a:r>
              <a:rPr lang="en-US" altLang="zh-CN" sz="2400" dirty="0"/>
              <a:t>arrays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D8CF36-3F43-CA43-B24F-3E0F31FC48CC}"/>
              </a:ext>
            </a:extLst>
          </p:cNvPr>
          <p:cNvSpPr/>
          <p:nvPr/>
        </p:nvSpPr>
        <p:spPr>
          <a:xfrm>
            <a:off x="2540304" y="3956147"/>
            <a:ext cx="34371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Output: 	[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  <a:r>
              <a:rPr lang="en-US" sz="2400" b="1" dirty="0"/>
              <a:t>,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  <a:r>
              <a:rPr lang="en-US" sz="2400" b="1" dirty="0"/>
              <a:t>,</a:t>
            </a:r>
            <a:r>
              <a:rPr lang="zh-CN" altLang="en-US" sz="2400" b="1" dirty="0"/>
              <a:t> </a:t>
            </a:r>
            <a:r>
              <a:rPr lang="en-US" sz="2400" b="1" dirty="0">
                <a:solidFill>
                  <a:srgbClr val="FFC000"/>
                </a:solidFill>
              </a:rPr>
              <a:t>1</a:t>
            </a:r>
            <a:r>
              <a:rPr lang="en-US" sz="2400" b="1" dirty="0"/>
              <a:t>,</a:t>
            </a:r>
            <a:r>
              <a:rPr lang="zh-CN" altLang="en-US" sz="2400" b="1" dirty="0"/>
              <a:t> </a:t>
            </a:r>
            <a:r>
              <a:rPr lang="en-US" sz="2400" b="1" dirty="0">
                <a:solidFill>
                  <a:srgbClr val="FFC000"/>
                </a:solidFill>
              </a:rPr>
              <a:t>1</a:t>
            </a:r>
            <a:r>
              <a:rPr lang="en-US" sz="2400" b="1" dirty="0"/>
              <a:t>,</a:t>
            </a:r>
            <a:r>
              <a:rPr lang="zh-CN" altLang="en-US" sz="2400" b="1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2</a:t>
            </a:r>
            <a:r>
              <a:rPr lang="en-US" sz="2400" b="1" dirty="0"/>
              <a:t>,</a:t>
            </a:r>
            <a:r>
              <a:rPr lang="zh-CN" altLang="en-US" sz="2400" b="1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2</a:t>
            </a:r>
            <a:r>
              <a:rPr lang="en-US" sz="2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9901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AC91F9-63F1-DD45-8044-21F328547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Homework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P2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F73283-B1B8-B544-B8CC-835D7C3EFB1D}"/>
              </a:ext>
            </a:extLst>
          </p:cNvPr>
          <p:cNvSpPr txBox="1"/>
          <p:nvPr/>
        </p:nvSpPr>
        <p:spPr>
          <a:xfrm>
            <a:off x="1502162" y="1812022"/>
            <a:ext cx="2670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Sorted</a:t>
            </a:r>
            <a:r>
              <a:rPr lang="zh-CN" altLang="en-US" sz="2400" dirty="0"/>
              <a:t> </a:t>
            </a:r>
            <a:r>
              <a:rPr lang="en-US" altLang="zh-CN" sz="2400" dirty="0"/>
              <a:t>integer</a:t>
            </a:r>
            <a:r>
              <a:rPr lang="zh-CN" altLang="en-US" sz="2400" dirty="0"/>
              <a:t> </a:t>
            </a:r>
            <a:r>
              <a:rPr lang="en-US" altLang="zh-CN" sz="2400" dirty="0"/>
              <a:t>array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10D3B3-7BFA-F74A-83C7-D9765CB8A846}"/>
              </a:ext>
            </a:extLst>
          </p:cNvPr>
          <p:cNvSpPr txBox="1"/>
          <p:nvPr/>
        </p:nvSpPr>
        <p:spPr>
          <a:xfrm>
            <a:off x="1502162" y="2491367"/>
            <a:ext cx="668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Remove</a:t>
            </a:r>
            <a:r>
              <a:rPr lang="zh-CN" altLang="en-US" sz="2400" dirty="0"/>
              <a:t> </a:t>
            </a:r>
            <a:r>
              <a:rPr lang="en-US" altLang="zh-CN" sz="2400" dirty="0"/>
              <a:t>duplicates,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number</a:t>
            </a:r>
            <a:r>
              <a:rPr lang="zh-CN" altLang="en-US" sz="2400" dirty="0"/>
              <a:t> </a:t>
            </a:r>
            <a:r>
              <a:rPr lang="en-US" altLang="zh-CN" sz="2400" dirty="0"/>
              <a:t>appears</a:t>
            </a:r>
            <a:r>
              <a:rPr lang="zh-CN" altLang="en-US" sz="2400" dirty="0"/>
              <a:t> </a:t>
            </a:r>
            <a:r>
              <a:rPr lang="en-US" altLang="zh-CN" sz="2400" dirty="0"/>
              <a:t>only</a:t>
            </a:r>
            <a:r>
              <a:rPr lang="zh-CN" altLang="en-US" sz="2400" dirty="0"/>
              <a:t> </a:t>
            </a:r>
            <a:r>
              <a:rPr lang="en-US" altLang="zh-CN" sz="2400" dirty="0"/>
              <a:t>once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8D315-E150-794A-A49C-D6A8D356F309}"/>
              </a:ext>
            </a:extLst>
          </p:cNvPr>
          <p:cNvSpPr txBox="1"/>
          <p:nvPr/>
        </p:nvSpPr>
        <p:spPr>
          <a:xfrm>
            <a:off x="1502162" y="5578214"/>
            <a:ext cx="3901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No</a:t>
            </a:r>
            <a:r>
              <a:rPr lang="zh-CN" altLang="en-US" sz="2400" dirty="0"/>
              <a:t> </a:t>
            </a:r>
            <a:r>
              <a:rPr lang="en-US" altLang="zh-CN" sz="2400" dirty="0"/>
              <a:t>library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  <a:r>
              <a:rPr lang="zh-CN" altLang="en-US" sz="2400" dirty="0"/>
              <a:t> </a:t>
            </a:r>
            <a:r>
              <a:rPr lang="en-US" altLang="zh-CN" sz="2400" dirty="0"/>
              <a:t>additional</a:t>
            </a:r>
            <a:r>
              <a:rPr lang="zh-CN" altLang="en-US" sz="2400" dirty="0"/>
              <a:t> </a:t>
            </a:r>
            <a:r>
              <a:rPr lang="en-US" altLang="zh-CN" sz="2400" dirty="0"/>
              <a:t>arrays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5DC808-1AFE-1048-8813-16CCF757F662}"/>
              </a:ext>
            </a:extLst>
          </p:cNvPr>
          <p:cNvSpPr/>
          <p:nvPr/>
        </p:nvSpPr>
        <p:spPr>
          <a:xfrm>
            <a:off x="2378331" y="3296060"/>
            <a:ext cx="60609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Input: 		[0, 0, 0, 1, 1, 2, 2, 3, 4, 5, 5]</a:t>
            </a:r>
          </a:p>
          <a:p>
            <a:endParaRPr lang="en-US" sz="2400" dirty="0"/>
          </a:p>
          <a:p>
            <a:r>
              <a:rPr lang="en-US" sz="2400" dirty="0"/>
              <a:t>Output: 	</a:t>
            </a:r>
            <a:r>
              <a:rPr lang="en-US" altLang="zh-CN" sz="2400" dirty="0"/>
              <a:t>length</a:t>
            </a:r>
            <a:r>
              <a:rPr lang="zh-CN" altLang="en-US" sz="2400" dirty="0"/>
              <a:t> </a:t>
            </a:r>
            <a:r>
              <a:rPr lang="en-US" altLang="zh-CN" sz="2400" dirty="0"/>
              <a:t>6</a:t>
            </a:r>
          </a:p>
          <a:p>
            <a:r>
              <a:rPr lang="en-US" sz="2400" dirty="0"/>
              <a:t>			[0, </a:t>
            </a:r>
            <a:r>
              <a:rPr lang="en-US" altLang="zh-CN" sz="2400" dirty="0"/>
              <a:t>1</a:t>
            </a:r>
            <a:r>
              <a:rPr lang="en-US" sz="2400" dirty="0"/>
              <a:t>, </a:t>
            </a:r>
            <a:r>
              <a:rPr lang="en-US" altLang="zh-CN" sz="2400" dirty="0"/>
              <a:t>2</a:t>
            </a:r>
            <a:r>
              <a:rPr lang="en-US" sz="2400" dirty="0"/>
              <a:t>, </a:t>
            </a:r>
            <a:r>
              <a:rPr lang="en-US" altLang="zh-CN" sz="2400" dirty="0"/>
              <a:t>3</a:t>
            </a:r>
            <a:r>
              <a:rPr lang="en-US" sz="2400" dirty="0"/>
              <a:t>, </a:t>
            </a:r>
            <a:r>
              <a:rPr lang="en-US" altLang="zh-CN" sz="2400" dirty="0"/>
              <a:t>4</a:t>
            </a:r>
            <a:r>
              <a:rPr lang="en-US" sz="2400" dirty="0"/>
              <a:t>, </a:t>
            </a:r>
            <a:r>
              <a:rPr lang="en-US" altLang="zh-CN" sz="2400" dirty="0"/>
              <a:t>5</a:t>
            </a:r>
            <a:r>
              <a:rPr lang="en-US" sz="2400" dirty="0"/>
              <a:t>,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en-US" sz="2400" dirty="0"/>
              <a:t>,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en-US" sz="2400" dirty="0"/>
              <a:t>,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en-US" sz="2400" dirty="0"/>
              <a:t>,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en-US" sz="2400" dirty="0"/>
              <a:t>,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en-US" sz="2400" dirty="0"/>
              <a:t>]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2D5E6-5BB1-9548-965C-1C98A1772E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686390"/>
            <a:ext cx="8325303" cy="4924135"/>
          </a:xfrm>
        </p:spPr>
        <p:txBody>
          <a:bodyPr/>
          <a:lstStyle/>
          <a:p>
            <a:r>
              <a:rPr lang="en-US" sz="2000" dirty="0">
                <a:solidFill>
                  <a:schemeClr val="bg2">
                    <a:lumMod val="85000"/>
                  </a:schemeClr>
                </a:solidFill>
              </a:rPr>
              <a:t>Encapsulation</a:t>
            </a:r>
          </a:p>
          <a:p>
            <a:pPr lvl="1"/>
            <a:r>
              <a:rPr lang="en-US" sz="1800" dirty="0">
                <a:solidFill>
                  <a:schemeClr val="bg2">
                    <a:lumMod val="85000"/>
                  </a:schemeClr>
                </a:solidFill>
              </a:rPr>
              <a:t>Class vs Object/Instance vs Reference</a:t>
            </a:r>
          </a:p>
          <a:p>
            <a:pPr lvl="1"/>
            <a:r>
              <a:rPr lang="en-US" sz="1800" dirty="0">
                <a:solidFill>
                  <a:schemeClr val="bg2">
                    <a:lumMod val="85000"/>
                  </a:schemeClr>
                </a:solidFill>
              </a:rPr>
              <a:t>Default access</a:t>
            </a:r>
          </a:p>
          <a:p>
            <a:pPr lvl="1"/>
            <a:r>
              <a:rPr lang="en-US" sz="1800" dirty="0">
                <a:solidFill>
                  <a:schemeClr val="bg2">
                    <a:lumMod val="85000"/>
                  </a:schemeClr>
                </a:solidFill>
              </a:rPr>
              <a:t>Private member vs public method (setter/getter)</a:t>
            </a:r>
          </a:p>
          <a:p>
            <a:pPr lvl="1"/>
            <a:endParaRPr lang="en-US" sz="180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85000"/>
                  </a:schemeClr>
                </a:solidFill>
              </a:rPr>
              <a:t>Inheritance</a:t>
            </a:r>
          </a:p>
          <a:p>
            <a:pPr lvl="1"/>
            <a:r>
              <a:rPr lang="en-US" sz="1800" dirty="0">
                <a:solidFill>
                  <a:schemeClr val="bg2">
                    <a:lumMod val="85000"/>
                  </a:schemeClr>
                </a:solidFill>
              </a:rPr>
              <a:t>Base class</a:t>
            </a:r>
            <a:r>
              <a:rPr lang="zh-CN" altLang="en-US" sz="1800" dirty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2">
                    <a:lumMod val="85000"/>
                  </a:schemeClr>
                </a:solidFill>
              </a:rPr>
              <a:t>and derived class</a:t>
            </a:r>
            <a:endParaRPr lang="en-US" sz="180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bg2">
                    <a:lumMod val="85000"/>
                  </a:schemeClr>
                </a:solidFill>
              </a:rPr>
              <a:t>Calling base class copy constructor</a:t>
            </a:r>
          </a:p>
          <a:p>
            <a:pPr lvl="1"/>
            <a:r>
              <a:rPr lang="en-US" sz="1800" dirty="0">
                <a:solidFill>
                  <a:schemeClr val="bg2">
                    <a:lumMod val="85000"/>
                  </a:schemeClr>
                </a:solidFill>
              </a:rPr>
              <a:t>Override vs Overload</a:t>
            </a:r>
          </a:p>
          <a:p>
            <a:pPr lvl="1"/>
            <a:endParaRPr lang="en-US" sz="180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85000"/>
                  </a:schemeClr>
                </a:solidFill>
              </a:rPr>
              <a:t>Polymorphism</a:t>
            </a:r>
          </a:p>
          <a:p>
            <a:pPr lvl="1"/>
            <a:r>
              <a:rPr lang="en-US" sz="1800" dirty="0">
                <a:solidFill>
                  <a:schemeClr val="bg2">
                    <a:lumMod val="85000"/>
                  </a:schemeClr>
                </a:solidFill>
              </a:rPr>
              <a:t>Accessing derived class object using base class reference</a:t>
            </a:r>
          </a:p>
          <a:p>
            <a:pPr lvl="1"/>
            <a:endParaRPr lang="en-US" sz="1800" dirty="0">
              <a:solidFill>
                <a:schemeClr val="bg2">
                  <a:lumMod val="85000"/>
                </a:schemeClr>
              </a:solidFill>
            </a:endParaRPr>
          </a:p>
          <a:p>
            <a:pPr marL="457200" lvl="1" indent="0">
              <a:buNone/>
            </a:pPr>
            <a:endParaRPr lang="en-US" sz="1800" dirty="0">
              <a:solidFill>
                <a:schemeClr val="bg2">
                  <a:lumMod val="85000"/>
                </a:schemeClr>
              </a:solidFill>
            </a:endParaRPr>
          </a:p>
          <a:p>
            <a:pPr marL="457200" lvl="1" indent="0">
              <a:buNone/>
            </a:pPr>
            <a:endParaRPr lang="en-US" sz="1800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76AEEC-2172-2449-9605-B9A309C8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Review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35AB6-B3D3-0B41-BCEA-DF2B2797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951" y="2559"/>
            <a:ext cx="898019" cy="991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DC90E5-A44A-484E-AA04-1CD4FD1A8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145" y="3998"/>
            <a:ext cx="539913" cy="98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2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F30759-0763-EF47-94FF-CDD597548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Structure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ED819E-748D-2E4E-8C93-C9E1E1428273}"/>
              </a:ext>
            </a:extLst>
          </p:cNvPr>
          <p:cNvSpPr/>
          <p:nvPr/>
        </p:nvSpPr>
        <p:spPr>
          <a:xfrm>
            <a:off x="2649769" y="754123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2"/>
              </a:rPr>
              <a:t>Img: https://www.123rf.com/photo_52465854_stock-vector-passengers-in-queue-waiting-check-in-counters-at-airport.html</a:t>
            </a: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D83B57-C6BF-7D42-BF05-F91CF9040100}"/>
              </a:ext>
            </a:extLst>
          </p:cNvPr>
          <p:cNvSpPr txBox="1"/>
          <p:nvPr/>
        </p:nvSpPr>
        <p:spPr>
          <a:xfrm>
            <a:off x="1409350" y="2500573"/>
            <a:ext cx="211025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Queue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Binary</a:t>
            </a:r>
            <a:r>
              <a:rPr lang="zh-CN" altLang="en-US" sz="2800" dirty="0"/>
              <a:t> </a:t>
            </a:r>
            <a:r>
              <a:rPr lang="en-US" altLang="zh-CN" sz="2800" dirty="0"/>
              <a:t>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err="1"/>
              <a:t>Hashtable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FBF89A-0AA0-C647-B697-84D86B144179}"/>
              </a:ext>
            </a:extLst>
          </p:cNvPr>
          <p:cNvSpPr txBox="1"/>
          <p:nvPr/>
        </p:nvSpPr>
        <p:spPr>
          <a:xfrm>
            <a:off x="4833457" y="2901817"/>
            <a:ext cx="28137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Implementation</a:t>
            </a:r>
            <a:endParaRPr lang="en-US" sz="2800" dirty="0"/>
          </a:p>
        </p:txBody>
      </p:sp>
      <p:pic>
        <p:nvPicPr>
          <p:cNvPr id="2052" name="Picture 4" descr="Arshile Gorky | Abstraction (1936) | Artsy">
            <a:extLst>
              <a:ext uri="{FF2B5EF4-FFF2-40B4-BE49-F238E27FC236}">
                <a16:creationId xmlns:a16="http://schemas.microsoft.com/office/drawing/2014/main" id="{CCC43149-EA77-A64C-B0E9-27071FA0F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61" y="256507"/>
            <a:ext cx="2042253" cy="1668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EB959A6-1F8A-574B-A2E0-FC162FBD10D1}"/>
              </a:ext>
            </a:extLst>
          </p:cNvPr>
          <p:cNvSpPr/>
          <p:nvPr/>
        </p:nvSpPr>
        <p:spPr>
          <a:xfrm>
            <a:off x="7371867" y="1925411"/>
            <a:ext cx="155774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u="sng" dirty="0">
                <a:solidFill>
                  <a:srgbClr val="F1F3F4"/>
                </a:solidFill>
                <a:latin typeface="Roboto"/>
                <a:hlinkClick r:id="rId4" tooltip="Arshile Gorky | Abstraction (1936) | Artsy"/>
              </a:rPr>
              <a:t>Arshile Gorky | Abstraction (1936) </a:t>
            </a:r>
            <a:endParaRPr lang="en-US" sz="700" b="0" i="0" u="sng" dirty="0"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8348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1E092C-31C1-B347-A618-978E8F1CF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As A Buffer</a:t>
            </a:r>
          </a:p>
        </p:txBody>
      </p:sp>
      <p:pic>
        <p:nvPicPr>
          <p:cNvPr id="3074" name="Picture 2" descr="Library Building Exterior Graphic Black White Sketch Illustration.. Royalty  Free Cliparts, Vectors, And Stock Illustration. Image 105276478.">
            <a:extLst>
              <a:ext uri="{FF2B5EF4-FFF2-40B4-BE49-F238E27FC236}">
                <a16:creationId xmlns:a16="http://schemas.microsoft.com/office/drawing/2014/main" id="{FF27436E-8554-6846-9FDD-0CA88C080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3" y="1718996"/>
            <a:ext cx="3361662" cy="2521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896BD3-4250-D04A-9162-895E70150F6D}"/>
              </a:ext>
            </a:extLst>
          </p:cNvPr>
          <p:cNvSpPr txBox="1"/>
          <p:nvPr/>
        </p:nvSpPr>
        <p:spPr>
          <a:xfrm>
            <a:off x="86213" y="4240243"/>
            <a:ext cx="3406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Subscription: 1 book </a:t>
            </a:r>
            <a:r>
              <a:rPr lang="en-US" sz="1400" b="1" dirty="0">
                <a:solidFill>
                  <a:srgbClr val="FF9300"/>
                </a:solidFill>
              </a:rPr>
              <a:t>per week </a:t>
            </a:r>
            <a:r>
              <a:rPr lang="en-US" sz="1400" dirty="0">
                <a:solidFill>
                  <a:srgbClr val="000000"/>
                </a:solidFill>
              </a:rPr>
              <a:t>through mail</a:t>
            </a:r>
          </a:p>
        </p:txBody>
      </p:sp>
      <p:pic>
        <p:nvPicPr>
          <p:cNvPr id="3078" name="Picture 6" descr="Read Coloring Page For Reading Sketch Coloring Page - Coloring Home">
            <a:extLst>
              <a:ext uri="{FF2B5EF4-FFF2-40B4-BE49-F238E27FC236}">
                <a16:creationId xmlns:a16="http://schemas.microsoft.com/office/drawing/2014/main" id="{B65AD422-33CA-7846-A31B-3B978925D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15290" r="9551" b="24649"/>
          <a:stretch/>
        </p:blipFill>
        <p:spPr bwMode="auto">
          <a:xfrm>
            <a:off x="8285186" y="4301368"/>
            <a:ext cx="770780" cy="72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ver book hand draw stock vector. Illustration of novel - 43063304">
            <a:extLst>
              <a:ext uri="{FF2B5EF4-FFF2-40B4-BE49-F238E27FC236}">
                <a16:creationId xmlns:a16="http://schemas.microsoft.com/office/drawing/2014/main" id="{35A4802C-E029-AB40-A4B1-C0BB72D68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" t="17859" r="3564" b="16819"/>
          <a:stretch/>
        </p:blipFill>
        <p:spPr bwMode="auto">
          <a:xfrm>
            <a:off x="3617052" y="3092129"/>
            <a:ext cx="707696" cy="54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riangle 7">
            <a:extLst>
              <a:ext uri="{FF2B5EF4-FFF2-40B4-BE49-F238E27FC236}">
                <a16:creationId xmlns:a16="http://schemas.microsoft.com/office/drawing/2014/main" id="{631404CD-83B0-654A-966A-CF3DC5C2DD10}"/>
              </a:ext>
            </a:extLst>
          </p:cNvPr>
          <p:cNvSpPr/>
          <p:nvPr/>
        </p:nvSpPr>
        <p:spPr>
          <a:xfrm>
            <a:off x="6801148" y="2448524"/>
            <a:ext cx="2256639" cy="926422"/>
          </a:xfrm>
          <a:prstGeom prst="triangle">
            <a:avLst/>
          </a:prstGeom>
          <a:noFill/>
          <a:ln w="952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320375-A6C9-D142-B19F-B068D6091062}"/>
              </a:ext>
            </a:extLst>
          </p:cNvPr>
          <p:cNvSpPr/>
          <p:nvPr/>
        </p:nvSpPr>
        <p:spPr>
          <a:xfrm>
            <a:off x="6801147" y="3374946"/>
            <a:ext cx="2256639" cy="1730594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C44F78-2E65-714B-A531-D9DC16D26E13}"/>
              </a:ext>
            </a:extLst>
          </p:cNvPr>
          <p:cNvSpPr txBox="1"/>
          <p:nvPr/>
        </p:nvSpPr>
        <p:spPr>
          <a:xfrm>
            <a:off x="6788868" y="5105540"/>
            <a:ext cx="2366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</a:rPr>
              <a:t>M</a:t>
            </a:r>
            <a:r>
              <a:rPr lang="en-US" sz="1400" dirty="0">
                <a:solidFill>
                  <a:srgbClr val="000000"/>
                </a:solidFill>
              </a:rPr>
              <a:t>e: finish 1 book </a:t>
            </a:r>
            <a:r>
              <a:rPr lang="en-US" sz="1400" b="1" dirty="0">
                <a:solidFill>
                  <a:srgbClr val="FF9300"/>
                </a:solidFill>
              </a:rPr>
              <a:t>per MONTH</a:t>
            </a:r>
          </a:p>
        </p:txBody>
      </p:sp>
      <p:pic>
        <p:nvPicPr>
          <p:cNvPr id="16" name="Picture 8" descr="Cover book hand draw stock vector. Illustration of novel - 43063304">
            <a:extLst>
              <a:ext uri="{FF2B5EF4-FFF2-40B4-BE49-F238E27FC236}">
                <a16:creationId xmlns:a16="http://schemas.microsoft.com/office/drawing/2014/main" id="{8004F001-F1D9-624F-8015-3D8E1F3BC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" t="17859" r="3564" b="16819"/>
          <a:stretch/>
        </p:blipFill>
        <p:spPr bwMode="auto">
          <a:xfrm>
            <a:off x="3617053" y="2885245"/>
            <a:ext cx="707695" cy="54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6F6414A-C4EA-2640-AFAF-5B50E90F5F0E}"/>
              </a:ext>
            </a:extLst>
          </p:cNvPr>
          <p:cNvGrpSpPr/>
          <p:nvPr/>
        </p:nvGrpSpPr>
        <p:grpSpPr>
          <a:xfrm>
            <a:off x="6942870" y="3667487"/>
            <a:ext cx="1340496" cy="1285728"/>
            <a:chOff x="2677129" y="5029258"/>
            <a:chExt cx="1340496" cy="1285728"/>
          </a:xfrm>
        </p:grpSpPr>
        <p:pic>
          <p:nvPicPr>
            <p:cNvPr id="23" name="Picture 8" descr="Cover book hand draw stock vector. Illustration of novel - 43063304">
              <a:extLst>
                <a:ext uri="{FF2B5EF4-FFF2-40B4-BE49-F238E27FC236}">
                  <a16:creationId xmlns:a16="http://schemas.microsoft.com/office/drawing/2014/main" id="{8451F823-ECB3-7B45-8571-DF390B2B3D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" t="17859" r="3564" b="16819"/>
            <a:stretch/>
          </p:blipFill>
          <p:spPr bwMode="auto">
            <a:xfrm>
              <a:off x="3225569" y="5661085"/>
              <a:ext cx="400573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Cover book hand draw stock vector. Illustration of novel - 43063304">
              <a:extLst>
                <a:ext uri="{FF2B5EF4-FFF2-40B4-BE49-F238E27FC236}">
                  <a16:creationId xmlns:a16="http://schemas.microsoft.com/office/drawing/2014/main" id="{6479C92E-2444-0048-B65B-D3DDB0836B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" t="17859" r="3564" b="16819"/>
            <a:stretch/>
          </p:blipFill>
          <p:spPr bwMode="auto">
            <a:xfrm>
              <a:off x="3617052" y="5390032"/>
              <a:ext cx="400573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Cover book hand draw stock vector. Illustration of novel - 43063304">
              <a:extLst>
                <a:ext uri="{FF2B5EF4-FFF2-40B4-BE49-F238E27FC236}">
                  <a16:creationId xmlns:a16="http://schemas.microsoft.com/office/drawing/2014/main" id="{051D4DDA-F08E-AE45-91EA-D46B24B611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" t="17859" r="3564" b="16819"/>
            <a:stretch/>
          </p:blipFill>
          <p:spPr bwMode="auto">
            <a:xfrm>
              <a:off x="2677129" y="5660616"/>
              <a:ext cx="400573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Cover book hand draw stock vector. Illustration of novel - 43063304">
              <a:extLst>
                <a:ext uri="{FF2B5EF4-FFF2-40B4-BE49-F238E27FC236}">
                  <a16:creationId xmlns:a16="http://schemas.microsoft.com/office/drawing/2014/main" id="{7176A843-BBBA-FE44-B0D0-81B3D5C1A1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" t="17859" r="3564" b="16819"/>
            <a:stretch/>
          </p:blipFill>
          <p:spPr bwMode="auto">
            <a:xfrm>
              <a:off x="3126991" y="5375381"/>
              <a:ext cx="400573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Cover book hand draw stock vector. Illustration of novel - 43063304">
              <a:extLst>
                <a:ext uri="{FF2B5EF4-FFF2-40B4-BE49-F238E27FC236}">
                  <a16:creationId xmlns:a16="http://schemas.microsoft.com/office/drawing/2014/main" id="{2F3C59AD-2566-D240-A56E-EBA5C2B3B9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" t="17859" r="3564" b="16819"/>
            <a:stretch/>
          </p:blipFill>
          <p:spPr bwMode="auto">
            <a:xfrm>
              <a:off x="2701773" y="5082255"/>
              <a:ext cx="400573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Cover book hand draw stock vector. Illustration of novel - 43063304">
              <a:extLst>
                <a:ext uri="{FF2B5EF4-FFF2-40B4-BE49-F238E27FC236}">
                  <a16:creationId xmlns:a16="http://schemas.microsoft.com/office/drawing/2014/main" id="{BE6412DE-1557-D847-82B6-2C30EFA831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" t="17859" r="3564" b="16819"/>
            <a:stretch/>
          </p:blipFill>
          <p:spPr bwMode="auto">
            <a:xfrm>
              <a:off x="3292884" y="5029258"/>
              <a:ext cx="400573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Cover book hand draw stock vector. Illustration of novel - 43063304">
              <a:extLst>
                <a:ext uri="{FF2B5EF4-FFF2-40B4-BE49-F238E27FC236}">
                  <a16:creationId xmlns:a16="http://schemas.microsoft.com/office/drawing/2014/main" id="{78AE99FE-46AF-0246-A1B8-F656FCA168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8" t="17859" r="3564" b="16819"/>
            <a:stretch/>
          </p:blipFill>
          <p:spPr bwMode="auto">
            <a:xfrm>
              <a:off x="2942780" y="6007208"/>
              <a:ext cx="400573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8500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7.40741E-7 L 0.36771 0.1631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5" y="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81481E-6 L 0.36771 0.16319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5" y="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  <p:bldP spid="15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7377</TotalTime>
  <Words>1246</Words>
  <Application>Microsoft Macintosh PowerPoint</Application>
  <PresentationFormat>On-screen Show (4:3)</PresentationFormat>
  <Paragraphs>353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DejaVu Serif</vt:lpstr>
      <vt:lpstr>Encode Sans Normal Black</vt:lpstr>
      <vt:lpstr>medium-content-serif-font</vt:lpstr>
      <vt:lpstr>Open Sans</vt:lpstr>
      <vt:lpstr>Open Sans Light</vt:lpstr>
      <vt:lpstr>Roboto</vt:lpstr>
      <vt:lpstr>Uni Sans Regular</vt:lpstr>
      <vt:lpstr>Agency FB</vt:lpstr>
      <vt:lpstr>Arial</vt:lpstr>
      <vt:lpstr>Calibri</vt:lpstr>
      <vt:lpstr>Cambria Math</vt:lpstr>
      <vt:lpstr>Lucida Grande</vt:lpstr>
      <vt:lpstr>Custom Design</vt:lpstr>
      <vt:lpstr>1_Custom Design</vt:lpstr>
      <vt:lpstr>PowerPoint Presentation</vt:lpstr>
      <vt:lpstr>CSS143 Computer Programming (II)</vt:lpstr>
      <vt:lpstr>Logistics</vt:lpstr>
      <vt:lpstr>PowerPoint Presentation</vt:lpstr>
      <vt:lpstr>Homework 2 P1</vt:lpstr>
      <vt:lpstr>Homework 2 P2</vt:lpstr>
      <vt:lpstr>OOP Review Summary</vt:lpstr>
      <vt:lpstr>Abstract Data Structure</vt:lpstr>
      <vt:lpstr>Queue As A Buffer</vt:lpstr>
      <vt:lpstr>Queue As A Buffer</vt:lpstr>
      <vt:lpstr>Message Queue</vt:lpstr>
      <vt:lpstr>Abstract Data Structure</vt:lpstr>
      <vt:lpstr>Queue example:  Kubernetes Scheduler</vt:lpstr>
      <vt:lpstr>Queue Example: In the Linux Network Stack</vt:lpstr>
      <vt:lpstr>Abstract Data Type (ADT)</vt:lpstr>
      <vt:lpstr>Queue Interface</vt:lpstr>
      <vt:lpstr>Queue Interface</vt:lpstr>
      <vt:lpstr>Abstract Data Type (ADT)</vt:lpstr>
      <vt:lpstr>ADT Queue</vt:lpstr>
      <vt:lpstr>ADT Queue</vt:lpstr>
      <vt:lpstr>PowerPoint Presentation</vt:lpstr>
      <vt:lpstr>PowerPoint Presentation</vt:lpstr>
      <vt:lpstr>ADT Queue</vt:lpstr>
      <vt:lpstr>ADT Queue</vt:lpstr>
      <vt:lpstr>Circular Queue</vt:lpstr>
      <vt:lpstr>PowerPoint Presentation</vt:lpstr>
      <vt:lpstr>ADT Queue</vt:lpstr>
      <vt:lpstr>ADT Queue</vt:lpstr>
      <vt:lpstr>Abstract Data Type (ADT)</vt:lpstr>
      <vt:lpstr>PowerPoint Presentation</vt:lpstr>
      <vt:lpstr>Java Generics</vt:lpstr>
      <vt:lpstr>Java Generics</vt:lpstr>
      <vt:lpstr>Java Generics</vt:lpstr>
      <vt:lpstr>Java Generics</vt:lpstr>
      <vt:lpstr>PowerPoint Presentation</vt:lpstr>
      <vt:lpstr>Java Queue Interface</vt:lpstr>
      <vt:lpstr>Java Queue Interface</vt:lpstr>
      <vt:lpstr>Java Queue</vt:lpstr>
      <vt:lpstr>Java Queue</vt:lpstr>
      <vt:lpstr>Java Queue</vt:lpstr>
      <vt:lpstr>Java Queue</vt:lpstr>
      <vt:lpstr>Java Array Queue</vt:lpstr>
      <vt:lpstr>Complexity</vt:lpstr>
      <vt:lpstr>Abstract Data Type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686</cp:revision>
  <cp:lastPrinted>2016-02-10T20:19:12Z</cp:lastPrinted>
  <dcterms:created xsi:type="dcterms:W3CDTF">2014-10-14T00:51:43Z</dcterms:created>
  <dcterms:modified xsi:type="dcterms:W3CDTF">2020-10-13T01:46:07Z</dcterms:modified>
</cp:coreProperties>
</file>